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4" r:id="rId2"/>
  </p:sldMasterIdLst>
  <p:notesMasterIdLst>
    <p:notesMasterId r:id="rId19"/>
  </p:notesMasterIdLst>
  <p:handoutMasterIdLst>
    <p:handoutMasterId r:id="rId20"/>
  </p:handoutMasterIdLst>
  <p:sldIdLst>
    <p:sldId id="376" r:id="rId3"/>
    <p:sldId id="378" r:id="rId4"/>
    <p:sldId id="352" r:id="rId5"/>
    <p:sldId id="358" r:id="rId6"/>
    <p:sldId id="351" r:id="rId7"/>
    <p:sldId id="353" r:id="rId8"/>
    <p:sldId id="302" r:id="rId9"/>
    <p:sldId id="384" r:id="rId10"/>
    <p:sldId id="370" r:id="rId11"/>
    <p:sldId id="372" r:id="rId12"/>
    <p:sldId id="366" r:id="rId13"/>
    <p:sldId id="361" r:id="rId14"/>
    <p:sldId id="362" r:id="rId15"/>
    <p:sldId id="363" r:id="rId16"/>
    <p:sldId id="364" r:id="rId17"/>
    <p:sldId id="3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BBBBBB"/>
    <a:srgbClr val="767171"/>
    <a:srgbClr val="000000"/>
    <a:srgbClr val="00FF00"/>
    <a:srgbClr val="C3C3C3"/>
    <a:srgbClr val="C4C4C4"/>
    <a:srgbClr val="ADADAD"/>
    <a:srgbClr val="5D5D64"/>
    <a:srgbClr val="8AB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0B8B2-DA9E-41F7-BDF0-0235F4DF9A8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938B9-CDE5-48B5-94D2-36454D1B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1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74C5-97E9-4A8E-B47A-893266EAC2B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C54EC-E66C-4C4D-B688-99B5245A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3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514CDC-11C8-455E-8D21-F8B809B8061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7.6.1</a:t>
            </a:r>
          </a:p>
        </p:txBody>
      </p:sp>
    </p:spTree>
    <p:extLst>
      <p:ext uri="{BB962C8B-B14F-4D97-AF65-F5344CB8AC3E}">
        <p14:creationId xmlns:p14="http://schemas.microsoft.com/office/powerpoint/2010/main" val="535642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8F306-D998-495E-8862-D611E13A2E4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40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8. Henry was facing rebellion in Germany so he walked to the church in Rome.  9. He stood outisde in the snow barefoot to show his penance.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01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10. He is reinstated after begging for 3 days and the pope’s power is affirmed.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13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30CAC-9EAA-4A4E-A7C7-53F054B29CC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8D9DC-1E27-4F03-88EE-BB67EAF1D7C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7.6.4</a:t>
            </a:r>
          </a:p>
        </p:txBody>
      </p:sp>
    </p:spTree>
    <p:extLst>
      <p:ext uri="{BB962C8B-B14F-4D97-AF65-F5344CB8AC3E}">
        <p14:creationId xmlns:p14="http://schemas.microsoft.com/office/powerpoint/2010/main" val="223585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Give odd object/building from culture – analyze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86BD9-9EE5-4E28-82B4-7A8F5134C6D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1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5820B-63D2-4E1E-89EB-922C0FCE0E0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7.6.4</a:t>
            </a:r>
          </a:p>
        </p:txBody>
      </p:sp>
    </p:spTree>
    <p:extLst>
      <p:ext uri="{BB962C8B-B14F-4D97-AF65-F5344CB8AC3E}">
        <p14:creationId xmlns:p14="http://schemas.microsoft.com/office/powerpoint/2010/main" val="409888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915CD-5351-49C7-AE82-396C94D55A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Clip should be muted.</a:t>
            </a:r>
          </a:p>
        </p:txBody>
      </p:sp>
    </p:spTree>
    <p:extLst>
      <p:ext uri="{BB962C8B-B14F-4D97-AF65-F5344CB8AC3E}">
        <p14:creationId xmlns:p14="http://schemas.microsoft.com/office/powerpoint/2010/main" val="101944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430FFD-9EAB-4F37-BBA4-939C3FCF9527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89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2E5B7C-0EAF-4D51-B273-98EC46519E93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2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F922E-5A49-47D7-9728-A295472BE1A0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AutoNum type="arabicPeriod" startAt="12"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What was one long-term problem caused by the Viking attacks in the 800s? </a:t>
            </a:r>
            <a:r>
              <a:rPr lang="en-US" altLang="en-US" b="1" i="1">
                <a:latin typeface="Times New Roman" pitchFamily="18" charset="0"/>
                <a:cs typeface="Times New Roman" pitchFamily="18" charset="0"/>
              </a:rPr>
              <a:t>(7.6.2)</a:t>
            </a:r>
            <a:endParaRPr lang="en-US" altLang="en-US" b="1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Tx/>
              <a:buAutoNum type="alphaUcPeriod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They killed so many monks that Christianity lost all its followers.</a:t>
            </a:r>
          </a:p>
          <a:p>
            <a:pPr marL="800100" lvl="1" indent="-342900">
              <a:buFontTx/>
              <a:buAutoNum type="alphaUcPeriod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They carried the Black Death all over Europe.</a:t>
            </a:r>
          </a:p>
          <a:p>
            <a:pPr marL="800100" lvl="1" indent="-342900">
              <a:buFontTx/>
              <a:buAutoNum type="alphaUcPeriod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They caused great fear and further weakened European unity.</a:t>
            </a:r>
          </a:p>
          <a:p>
            <a:pPr marL="800100" lvl="1" indent="-342900">
              <a:buFontTx/>
              <a:buAutoNum type="alphaUcPeriod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They ruined many farms causing a great period of famine.</a:t>
            </a:r>
          </a:p>
          <a:p>
            <a:pPr marL="342900" indent="-3429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029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2E53B-FD15-48D7-B01A-42EC62145F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5. They care because of simony (selling church positions)  6. Henry sends letter demanding the pope step down and saying he’d no longer support him</a:t>
            </a:r>
          </a:p>
        </p:txBody>
      </p:sp>
    </p:spTree>
    <p:extLst>
      <p:ext uri="{BB962C8B-B14F-4D97-AF65-F5344CB8AC3E}">
        <p14:creationId xmlns:p14="http://schemas.microsoft.com/office/powerpoint/2010/main" val="391368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9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3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E76D-A897-4358-A7C4-481D2589DC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3514-3879-492A-B33C-D1F25FA487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09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383A-5A18-4D04-9FB7-838837F5C1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FF21-D8F4-43C3-BF07-1F4691C9D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1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0394-0261-4FAE-B334-540434F0C2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35F3-A65E-4B18-9D70-DD21E81522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42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53AF-3E3A-41B2-92A8-F579D172AC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1A3D3-3FBF-4AAB-B7E1-FDA014AA9C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3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59CC-F362-481A-9370-ED7D0FA36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F34E-F338-42DC-B02F-455E8FC963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59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4E55-F2DB-4B52-B37F-764E2567E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B00A-DD73-4663-BA20-F18EC9EE59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5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FC3C6-A789-4B5E-9DB2-674FE5C68A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8582-3AA7-42E7-B8B5-F7A2313468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20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CCEB-1EC4-4B89-B676-C63315F391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267B-9970-47DF-AA25-D624AF9D07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2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71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5E27-98F9-456C-8820-ECE0865E9D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2985-4B1B-40FF-88CA-46B7F50F4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FD9A-39E4-4B82-ACE9-9C677AFBD6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6C8B-234D-4D91-9639-2C7ACEC34A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93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1D12-F54A-4CA9-99FB-7E0FC801B0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D325-27AB-4311-8FC6-38F2E18359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0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1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6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6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8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3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783767" y="5870612"/>
            <a:ext cx="10804068" cy="1496836"/>
            <a:chOff x="-783767" y="5870612"/>
            <a:chExt cx="10804068" cy="1496836"/>
          </a:xfrm>
        </p:grpSpPr>
        <p:sp>
          <p:nvSpPr>
            <p:cNvPr id="6" name="Freeform 5"/>
            <p:cNvSpPr/>
            <p:nvPr userDrawn="1"/>
          </p:nvSpPr>
          <p:spPr>
            <a:xfrm>
              <a:off x="-783767" y="5870612"/>
              <a:ext cx="10804068" cy="1496836"/>
            </a:xfrm>
            <a:custGeom>
              <a:avLst/>
              <a:gdLst>
                <a:gd name="connsiteX0" fmla="*/ 888971 w 10804068"/>
                <a:gd name="connsiteY0" fmla="*/ 0 h 1496836"/>
                <a:gd name="connsiteX1" fmla="*/ 1708083 w 10804068"/>
                <a:gd name="connsiteY1" fmla="*/ 457100 h 1496836"/>
                <a:gd name="connsiteX2" fmla="*/ 1741452 w 10804068"/>
                <a:gd name="connsiteY2" fmla="*/ 547603 h 1496836"/>
                <a:gd name="connsiteX3" fmla="*/ 9086271 w 10804068"/>
                <a:gd name="connsiteY3" fmla="*/ 547603 h 1496836"/>
                <a:gd name="connsiteX4" fmla="*/ 9120330 w 10804068"/>
                <a:gd name="connsiteY4" fmla="*/ 454440 h 1496836"/>
                <a:gd name="connsiteX5" fmla="*/ 9927767 w 10804068"/>
                <a:gd name="connsiteY5" fmla="*/ 0 h 1496836"/>
                <a:gd name="connsiteX6" fmla="*/ 10804068 w 10804068"/>
                <a:gd name="connsiteY6" fmla="*/ 744063 h 1496836"/>
                <a:gd name="connsiteX7" fmla="*/ 9927767 w 10804068"/>
                <a:gd name="connsiteY7" fmla="*/ 1488126 h 1496836"/>
                <a:gd name="connsiteX8" fmla="*/ 9120330 w 10804068"/>
                <a:gd name="connsiteY8" fmla="*/ 1033686 h 1496836"/>
                <a:gd name="connsiteX9" fmla="*/ 9103404 w 10804068"/>
                <a:gd name="connsiteY9" fmla="*/ 987386 h 1496836"/>
                <a:gd name="connsiteX10" fmla="*/ 1727385 w 10804068"/>
                <a:gd name="connsiteY10" fmla="*/ 987386 h 1496836"/>
                <a:gd name="connsiteX11" fmla="*/ 1708083 w 10804068"/>
                <a:gd name="connsiteY11" fmla="*/ 1039736 h 1496836"/>
                <a:gd name="connsiteX12" fmla="*/ 888971 w 10804068"/>
                <a:gd name="connsiteY12" fmla="*/ 1496836 h 1496836"/>
                <a:gd name="connsiteX13" fmla="*/ 0 w 10804068"/>
                <a:gd name="connsiteY13" fmla="*/ 748418 h 1496836"/>
                <a:gd name="connsiteX14" fmla="*/ 888971 w 10804068"/>
                <a:gd name="connsiteY14" fmla="*/ 0 h 14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068" h="1496836">
                  <a:moveTo>
                    <a:pt x="888971" y="0"/>
                  </a:moveTo>
                  <a:cubicBezTo>
                    <a:pt x="1257195" y="0"/>
                    <a:pt x="1573129" y="188481"/>
                    <a:pt x="1708083" y="457100"/>
                  </a:cubicBezTo>
                  <a:lnTo>
                    <a:pt x="1741452" y="547603"/>
                  </a:lnTo>
                  <a:lnTo>
                    <a:pt x="9086271" y="547603"/>
                  </a:lnTo>
                  <a:lnTo>
                    <a:pt x="9120330" y="454440"/>
                  </a:lnTo>
                  <a:cubicBezTo>
                    <a:pt x="9253360" y="187385"/>
                    <a:pt x="9564791" y="0"/>
                    <a:pt x="9927767" y="0"/>
                  </a:cubicBezTo>
                  <a:cubicBezTo>
                    <a:pt x="10411735" y="0"/>
                    <a:pt x="10804068" y="333128"/>
                    <a:pt x="10804068" y="744063"/>
                  </a:cubicBezTo>
                  <a:cubicBezTo>
                    <a:pt x="10804068" y="1154998"/>
                    <a:pt x="10411735" y="1488126"/>
                    <a:pt x="9927767" y="1488126"/>
                  </a:cubicBezTo>
                  <a:cubicBezTo>
                    <a:pt x="9564791" y="1488126"/>
                    <a:pt x="9253360" y="1300742"/>
                    <a:pt x="9120330" y="1033686"/>
                  </a:cubicBezTo>
                  <a:lnTo>
                    <a:pt x="9103404" y="987386"/>
                  </a:lnTo>
                  <a:lnTo>
                    <a:pt x="1727385" y="987386"/>
                  </a:lnTo>
                  <a:lnTo>
                    <a:pt x="1708083" y="1039736"/>
                  </a:lnTo>
                  <a:cubicBezTo>
                    <a:pt x="1573129" y="1308355"/>
                    <a:pt x="1257195" y="1496836"/>
                    <a:pt x="888971" y="1496836"/>
                  </a:cubicBezTo>
                  <a:cubicBezTo>
                    <a:pt x="398006" y="1496836"/>
                    <a:pt x="0" y="1161758"/>
                    <a:pt x="0" y="748418"/>
                  </a:cubicBezTo>
                  <a:cubicBezTo>
                    <a:pt x="0" y="335078"/>
                    <a:pt x="398006" y="0"/>
                    <a:pt x="888971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tx1"/>
                </a:gs>
                <a:gs pos="0">
                  <a:schemeClr val="tx1"/>
                </a:gs>
                <a:gs pos="87800">
                  <a:schemeClr val="bg1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http://ih3.redbubble.net/image.10683460.1809/flat,550x550,075,f.jp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79323"/>
              <a:ext cx="844731" cy="1053519"/>
            </a:xfrm>
            <a:prstGeom prst="rect">
              <a:avLst/>
            </a:prstGeom>
            <a:noFill/>
            <a:effectLst>
              <a:glow rad="12700">
                <a:srgbClr val="7030A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692409" y="6417465"/>
              <a:ext cx="1881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Olde English" panose="02000506020000020004" pitchFamily="2" charset="0"/>
                </a:rPr>
                <a:t>ARK AGES</a:t>
              </a: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3064633" y="6418975"/>
            <a:ext cx="310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What makes a hero?</a:t>
            </a:r>
          </a:p>
        </p:txBody>
      </p:sp>
    </p:spTree>
    <p:extLst>
      <p:ext uri="{BB962C8B-B14F-4D97-AF65-F5344CB8AC3E}">
        <p14:creationId xmlns:p14="http://schemas.microsoft.com/office/powerpoint/2010/main" val="40773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18234F-3207-4810-8219-8A5354EADB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8C832F-3ACF-48C0-ACCE-296CAF28F9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9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9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gif"/><Relationship Id="rId11" Type="http://schemas.openxmlformats.org/officeDocument/2006/relationships/image" Target="../media/image10.png"/><Relationship Id="rId5" Type="http://schemas.openxmlformats.org/officeDocument/2006/relationships/image" Target="../media/image11.jpe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15.gif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307" y="0"/>
            <a:ext cx="8863693" cy="64008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1. What role did the Church play in helping Clovis conquer other Germanic peoples?</a:t>
            </a:r>
          </a:p>
          <a:p>
            <a:r>
              <a:rPr lang="en-US">
                <a:solidFill>
                  <a:srgbClr val="FFFF00"/>
                </a:solidFill>
              </a:rPr>
              <a:t>2. What role did Pope Gregory the Great play in spreading the idea of a vast unified kingdom?</a:t>
            </a:r>
          </a:p>
          <a:p>
            <a:r>
              <a:rPr lang="en-US">
                <a:solidFill>
                  <a:srgbClr val="FFFF00"/>
                </a:solidFill>
              </a:rPr>
              <a:t>3. What was important about Charles Martel’s victory at the Battle of Tours?</a:t>
            </a:r>
          </a:p>
          <a:p>
            <a:r>
              <a:rPr lang="en-US">
                <a:solidFill>
                  <a:srgbClr val="FFFF00"/>
                </a:solidFill>
              </a:rPr>
              <a:t>4. How did Pepin the Short strengthen the Frankish kingdom? </a:t>
            </a:r>
          </a:p>
          <a:p>
            <a:r>
              <a:rPr lang="en-US">
                <a:solidFill>
                  <a:srgbClr val="FFFF00"/>
                </a:solidFill>
              </a:rPr>
              <a:t>5. What was the importance of Charlemagne’s coronation as emperor?</a:t>
            </a:r>
          </a:p>
          <a:p>
            <a:r>
              <a:rPr lang="en-US">
                <a:solidFill>
                  <a:srgbClr val="FFFF00"/>
                </a:solidFill>
              </a:rPr>
              <a:t>6. How did Charlemagne govern his unified    	kingdom?</a:t>
            </a:r>
            <a:br>
              <a:rPr lang="en-US">
                <a:solidFill>
                  <a:srgbClr val="FFFF00"/>
                </a:solidFill>
              </a:rPr>
            </a:br>
            <a:endParaRPr lang="en-US">
              <a:solidFill>
                <a:srgbClr val="FFFF00"/>
              </a:solidFill>
            </a:endParaRPr>
          </a:p>
          <a:p>
            <a:endParaRPr lang="en-US">
              <a:solidFill>
                <a:srgbClr val="FFFF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2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ih3.redbubble.net/image.10683460.1809/flat,550x550,075,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9323"/>
            <a:ext cx="844731" cy="1053519"/>
          </a:xfrm>
          <a:prstGeom prst="rect">
            <a:avLst/>
          </a:prstGeom>
          <a:noFill/>
          <a:effectLst>
            <a:glow rad="12700">
              <a:srgbClr val="7030A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2409" y="6417465"/>
            <a:ext cx="188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latin typeface="Olde English" panose="02000506020000020004" pitchFamily="2" charset="0"/>
              </a:rPr>
              <a:t>ARK AGES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783767" y="5870612"/>
            <a:ext cx="10804068" cy="1496836"/>
            <a:chOff x="-783767" y="5870612"/>
            <a:chExt cx="10804068" cy="1496836"/>
          </a:xfrm>
        </p:grpSpPr>
        <p:sp>
          <p:nvSpPr>
            <p:cNvPr id="11" name="Freeform 10"/>
            <p:cNvSpPr/>
            <p:nvPr userDrawn="1"/>
          </p:nvSpPr>
          <p:spPr>
            <a:xfrm>
              <a:off x="-783767" y="5870612"/>
              <a:ext cx="10804068" cy="1496836"/>
            </a:xfrm>
            <a:custGeom>
              <a:avLst/>
              <a:gdLst>
                <a:gd name="connsiteX0" fmla="*/ 888971 w 10804068"/>
                <a:gd name="connsiteY0" fmla="*/ 0 h 1496836"/>
                <a:gd name="connsiteX1" fmla="*/ 1708083 w 10804068"/>
                <a:gd name="connsiteY1" fmla="*/ 457100 h 1496836"/>
                <a:gd name="connsiteX2" fmla="*/ 1741452 w 10804068"/>
                <a:gd name="connsiteY2" fmla="*/ 547603 h 1496836"/>
                <a:gd name="connsiteX3" fmla="*/ 9086271 w 10804068"/>
                <a:gd name="connsiteY3" fmla="*/ 547603 h 1496836"/>
                <a:gd name="connsiteX4" fmla="*/ 9120330 w 10804068"/>
                <a:gd name="connsiteY4" fmla="*/ 454440 h 1496836"/>
                <a:gd name="connsiteX5" fmla="*/ 9927767 w 10804068"/>
                <a:gd name="connsiteY5" fmla="*/ 0 h 1496836"/>
                <a:gd name="connsiteX6" fmla="*/ 10804068 w 10804068"/>
                <a:gd name="connsiteY6" fmla="*/ 744063 h 1496836"/>
                <a:gd name="connsiteX7" fmla="*/ 9927767 w 10804068"/>
                <a:gd name="connsiteY7" fmla="*/ 1488126 h 1496836"/>
                <a:gd name="connsiteX8" fmla="*/ 9120330 w 10804068"/>
                <a:gd name="connsiteY8" fmla="*/ 1033686 h 1496836"/>
                <a:gd name="connsiteX9" fmla="*/ 9103404 w 10804068"/>
                <a:gd name="connsiteY9" fmla="*/ 987386 h 1496836"/>
                <a:gd name="connsiteX10" fmla="*/ 1727385 w 10804068"/>
                <a:gd name="connsiteY10" fmla="*/ 987386 h 1496836"/>
                <a:gd name="connsiteX11" fmla="*/ 1708083 w 10804068"/>
                <a:gd name="connsiteY11" fmla="*/ 1039736 h 1496836"/>
                <a:gd name="connsiteX12" fmla="*/ 888971 w 10804068"/>
                <a:gd name="connsiteY12" fmla="*/ 1496836 h 1496836"/>
                <a:gd name="connsiteX13" fmla="*/ 0 w 10804068"/>
                <a:gd name="connsiteY13" fmla="*/ 748418 h 1496836"/>
                <a:gd name="connsiteX14" fmla="*/ 888971 w 10804068"/>
                <a:gd name="connsiteY14" fmla="*/ 0 h 14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068" h="1496836">
                  <a:moveTo>
                    <a:pt x="888971" y="0"/>
                  </a:moveTo>
                  <a:cubicBezTo>
                    <a:pt x="1257195" y="0"/>
                    <a:pt x="1573129" y="188481"/>
                    <a:pt x="1708083" y="457100"/>
                  </a:cubicBezTo>
                  <a:lnTo>
                    <a:pt x="1741452" y="547603"/>
                  </a:lnTo>
                  <a:lnTo>
                    <a:pt x="9086271" y="547603"/>
                  </a:lnTo>
                  <a:lnTo>
                    <a:pt x="9120330" y="454440"/>
                  </a:lnTo>
                  <a:cubicBezTo>
                    <a:pt x="9253360" y="187385"/>
                    <a:pt x="9564791" y="0"/>
                    <a:pt x="9927767" y="0"/>
                  </a:cubicBezTo>
                  <a:cubicBezTo>
                    <a:pt x="10411735" y="0"/>
                    <a:pt x="10804068" y="333128"/>
                    <a:pt x="10804068" y="744063"/>
                  </a:cubicBezTo>
                  <a:cubicBezTo>
                    <a:pt x="10804068" y="1154998"/>
                    <a:pt x="10411735" y="1488126"/>
                    <a:pt x="9927767" y="1488126"/>
                  </a:cubicBezTo>
                  <a:cubicBezTo>
                    <a:pt x="9564791" y="1488126"/>
                    <a:pt x="9253360" y="1300742"/>
                    <a:pt x="9120330" y="1033686"/>
                  </a:cubicBezTo>
                  <a:lnTo>
                    <a:pt x="9103404" y="987386"/>
                  </a:lnTo>
                  <a:lnTo>
                    <a:pt x="1727385" y="987386"/>
                  </a:lnTo>
                  <a:lnTo>
                    <a:pt x="1708083" y="1039736"/>
                  </a:lnTo>
                  <a:cubicBezTo>
                    <a:pt x="1573129" y="1308355"/>
                    <a:pt x="1257195" y="1496836"/>
                    <a:pt x="888971" y="1496836"/>
                  </a:cubicBezTo>
                  <a:cubicBezTo>
                    <a:pt x="398006" y="1496836"/>
                    <a:pt x="0" y="1161758"/>
                    <a:pt x="0" y="748418"/>
                  </a:cubicBezTo>
                  <a:cubicBezTo>
                    <a:pt x="0" y="335078"/>
                    <a:pt x="398006" y="0"/>
                    <a:pt x="888971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tx1"/>
                </a:gs>
                <a:gs pos="0">
                  <a:schemeClr val="tx1"/>
                </a:gs>
                <a:gs pos="87800">
                  <a:schemeClr val="bg1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8" descr="http://ih3.redbubble.net/image.10683460.1809/flat,550x550,075,f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79323"/>
              <a:ext cx="844731" cy="1053519"/>
            </a:xfrm>
            <a:prstGeom prst="rect">
              <a:avLst/>
            </a:prstGeom>
            <a:noFill/>
            <a:effectLst>
              <a:glow rad="12700">
                <a:srgbClr val="7030A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692409" y="6417465"/>
              <a:ext cx="1881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n>
                    <a:solidFill>
                      <a:srgbClr val="7030A0"/>
                    </a:solidFill>
                  </a:ln>
                  <a:solidFill>
                    <a:prstClr val="white"/>
                  </a:solidFill>
                  <a:latin typeface="Olde English" panose="02000506020000020004" pitchFamily="2" charset="0"/>
                </a:rPr>
                <a:t>ARK AGES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64633" y="6418975"/>
            <a:ext cx="310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What makes a hero?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5485" y="268313"/>
            <a:ext cx="4044115" cy="21379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The Vikings ruined any unity Charlemagne had built. Fear returned, trade and learning stopped once again.</a:t>
            </a:r>
          </a:p>
        </p:txBody>
      </p:sp>
      <p:pic>
        <p:nvPicPr>
          <p:cNvPr id="15" name="Picture 2" descr="http://opengameart.org/sites/default/files/spellun-sp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3906" y="6117130"/>
            <a:ext cx="8090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opengameart.org/sites/default/files/spellun-sp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0925" y="6126480"/>
            <a:ext cx="8090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3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8PD8adiFHoE/Un6dL4dJfNI/AAAAAAAAIak/jMmyZhT6a1s/s1600/henry-iv-of-germany-grang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3895" r="2292" b="4425"/>
          <a:stretch/>
        </p:blipFill>
        <p:spPr bwMode="auto">
          <a:xfrm>
            <a:off x="-560072" y="-2834"/>
            <a:ext cx="10865561" cy="64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King Henry vs. Pope Gregory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1.bp.blogspot.com/-8PD8adiFHoE/Un6dL4dJfNI/AAAAAAAAIak/jMmyZhT6a1s/s1600/henry-iv-of-germany-grang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3895" r="2292" b="4425"/>
          <a:stretch/>
        </p:blipFill>
        <p:spPr bwMode="auto">
          <a:xfrm>
            <a:off x="-594362" y="-18260"/>
            <a:ext cx="10865561" cy="6469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5"/>
          <p:cNvSpPr/>
          <p:nvPr/>
        </p:nvSpPr>
        <p:spPr>
          <a:xfrm>
            <a:off x="-783767" y="5870613"/>
            <a:ext cx="9994442" cy="1496836"/>
          </a:xfrm>
          <a:custGeom>
            <a:avLst/>
            <a:gdLst>
              <a:gd name="connsiteX0" fmla="*/ 896983 w 10084518"/>
              <a:gd name="connsiteY0" fmla="*/ 0 h 1496836"/>
              <a:gd name="connsiteX1" fmla="*/ 1723477 w 10084518"/>
              <a:gd name="connsiteY1" fmla="*/ 457100 h 1496836"/>
              <a:gd name="connsiteX2" fmla="*/ 1757147 w 10084518"/>
              <a:gd name="connsiteY2" fmla="*/ 547603 h 1496836"/>
              <a:gd name="connsiteX3" fmla="*/ 10084518 w 10084518"/>
              <a:gd name="connsiteY3" fmla="*/ 547603 h 1496836"/>
              <a:gd name="connsiteX4" fmla="*/ 10084518 w 10084518"/>
              <a:gd name="connsiteY4" fmla="*/ 987386 h 1496836"/>
              <a:gd name="connsiteX5" fmla="*/ 1742953 w 10084518"/>
              <a:gd name="connsiteY5" fmla="*/ 987386 h 1496836"/>
              <a:gd name="connsiteX6" fmla="*/ 1723477 w 10084518"/>
              <a:gd name="connsiteY6" fmla="*/ 1039736 h 1496836"/>
              <a:gd name="connsiteX7" fmla="*/ 896983 w 10084518"/>
              <a:gd name="connsiteY7" fmla="*/ 1496836 h 1496836"/>
              <a:gd name="connsiteX8" fmla="*/ 0 w 10084518"/>
              <a:gd name="connsiteY8" fmla="*/ 748418 h 1496836"/>
              <a:gd name="connsiteX9" fmla="*/ 896983 w 10084518"/>
              <a:gd name="connsiteY9" fmla="*/ 0 h 149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4518" h="1496836">
                <a:moveTo>
                  <a:pt x="896983" y="0"/>
                </a:moveTo>
                <a:cubicBezTo>
                  <a:pt x="1268526" y="0"/>
                  <a:pt x="1587307" y="188481"/>
                  <a:pt x="1723477" y="457100"/>
                </a:cubicBezTo>
                <a:lnTo>
                  <a:pt x="1757147" y="547603"/>
                </a:lnTo>
                <a:lnTo>
                  <a:pt x="10084518" y="547603"/>
                </a:lnTo>
                <a:lnTo>
                  <a:pt x="10084518" y="987386"/>
                </a:lnTo>
                <a:lnTo>
                  <a:pt x="1742953" y="987386"/>
                </a:lnTo>
                <a:lnTo>
                  <a:pt x="1723477" y="1039736"/>
                </a:lnTo>
                <a:cubicBezTo>
                  <a:pt x="1587307" y="1308355"/>
                  <a:pt x="1268526" y="1496836"/>
                  <a:pt x="896983" y="1496836"/>
                </a:cubicBezTo>
                <a:cubicBezTo>
                  <a:pt x="401593" y="1496836"/>
                  <a:pt x="0" y="1161758"/>
                  <a:pt x="0" y="748418"/>
                </a:cubicBezTo>
                <a:cubicBezTo>
                  <a:pt x="0" y="335078"/>
                  <a:pt x="401593" y="0"/>
                  <a:pt x="8969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45000">
                <a:schemeClr val="tx1"/>
              </a:gs>
              <a:gs pos="86000">
                <a:schemeClr val="bg1"/>
              </a:gs>
            </a:gsLst>
            <a:lin ang="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8" descr="http://ih3.redbubble.net/image.10683460.1809/flat,550x550,075,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9323"/>
            <a:ext cx="844731" cy="1053519"/>
          </a:xfrm>
          <a:prstGeom prst="rect">
            <a:avLst/>
          </a:prstGeom>
          <a:noFill/>
          <a:effectLst>
            <a:glow rad="12700">
              <a:srgbClr val="7030A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2409" y="6417465"/>
            <a:ext cx="188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Olde English" panose="02000506020000020004" pitchFamily="2" charset="0"/>
              </a:rPr>
              <a:t>ARK AGES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783767" y="5870612"/>
            <a:ext cx="10804068" cy="1496836"/>
            <a:chOff x="-783767" y="5870612"/>
            <a:chExt cx="10804068" cy="1496836"/>
          </a:xfrm>
        </p:grpSpPr>
        <p:sp>
          <p:nvSpPr>
            <p:cNvPr id="20" name="Freeform 19"/>
            <p:cNvSpPr/>
            <p:nvPr userDrawn="1"/>
          </p:nvSpPr>
          <p:spPr>
            <a:xfrm>
              <a:off x="-783767" y="5870612"/>
              <a:ext cx="10804068" cy="1496836"/>
            </a:xfrm>
            <a:custGeom>
              <a:avLst/>
              <a:gdLst>
                <a:gd name="connsiteX0" fmla="*/ 888971 w 10804068"/>
                <a:gd name="connsiteY0" fmla="*/ 0 h 1496836"/>
                <a:gd name="connsiteX1" fmla="*/ 1708083 w 10804068"/>
                <a:gd name="connsiteY1" fmla="*/ 457100 h 1496836"/>
                <a:gd name="connsiteX2" fmla="*/ 1741452 w 10804068"/>
                <a:gd name="connsiteY2" fmla="*/ 547603 h 1496836"/>
                <a:gd name="connsiteX3" fmla="*/ 9086271 w 10804068"/>
                <a:gd name="connsiteY3" fmla="*/ 547603 h 1496836"/>
                <a:gd name="connsiteX4" fmla="*/ 9120330 w 10804068"/>
                <a:gd name="connsiteY4" fmla="*/ 454440 h 1496836"/>
                <a:gd name="connsiteX5" fmla="*/ 9927767 w 10804068"/>
                <a:gd name="connsiteY5" fmla="*/ 0 h 1496836"/>
                <a:gd name="connsiteX6" fmla="*/ 10804068 w 10804068"/>
                <a:gd name="connsiteY6" fmla="*/ 744063 h 1496836"/>
                <a:gd name="connsiteX7" fmla="*/ 9927767 w 10804068"/>
                <a:gd name="connsiteY7" fmla="*/ 1488126 h 1496836"/>
                <a:gd name="connsiteX8" fmla="*/ 9120330 w 10804068"/>
                <a:gd name="connsiteY8" fmla="*/ 1033686 h 1496836"/>
                <a:gd name="connsiteX9" fmla="*/ 9103404 w 10804068"/>
                <a:gd name="connsiteY9" fmla="*/ 987386 h 1496836"/>
                <a:gd name="connsiteX10" fmla="*/ 1727385 w 10804068"/>
                <a:gd name="connsiteY10" fmla="*/ 987386 h 1496836"/>
                <a:gd name="connsiteX11" fmla="*/ 1708083 w 10804068"/>
                <a:gd name="connsiteY11" fmla="*/ 1039736 h 1496836"/>
                <a:gd name="connsiteX12" fmla="*/ 888971 w 10804068"/>
                <a:gd name="connsiteY12" fmla="*/ 1496836 h 1496836"/>
                <a:gd name="connsiteX13" fmla="*/ 0 w 10804068"/>
                <a:gd name="connsiteY13" fmla="*/ 748418 h 1496836"/>
                <a:gd name="connsiteX14" fmla="*/ 888971 w 10804068"/>
                <a:gd name="connsiteY14" fmla="*/ 0 h 14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068" h="1496836">
                  <a:moveTo>
                    <a:pt x="888971" y="0"/>
                  </a:moveTo>
                  <a:cubicBezTo>
                    <a:pt x="1257195" y="0"/>
                    <a:pt x="1573129" y="188481"/>
                    <a:pt x="1708083" y="457100"/>
                  </a:cubicBezTo>
                  <a:lnTo>
                    <a:pt x="1741452" y="547603"/>
                  </a:lnTo>
                  <a:lnTo>
                    <a:pt x="9086271" y="547603"/>
                  </a:lnTo>
                  <a:lnTo>
                    <a:pt x="9120330" y="454440"/>
                  </a:lnTo>
                  <a:cubicBezTo>
                    <a:pt x="9253360" y="187385"/>
                    <a:pt x="9564791" y="0"/>
                    <a:pt x="9927767" y="0"/>
                  </a:cubicBezTo>
                  <a:cubicBezTo>
                    <a:pt x="10411735" y="0"/>
                    <a:pt x="10804068" y="333128"/>
                    <a:pt x="10804068" y="744063"/>
                  </a:cubicBezTo>
                  <a:cubicBezTo>
                    <a:pt x="10804068" y="1154998"/>
                    <a:pt x="10411735" y="1488126"/>
                    <a:pt x="9927767" y="1488126"/>
                  </a:cubicBezTo>
                  <a:cubicBezTo>
                    <a:pt x="9564791" y="1488126"/>
                    <a:pt x="9253360" y="1300742"/>
                    <a:pt x="9120330" y="1033686"/>
                  </a:cubicBezTo>
                  <a:lnTo>
                    <a:pt x="9103404" y="987386"/>
                  </a:lnTo>
                  <a:lnTo>
                    <a:pt x="1727385" y="987386"/>
                  </a:lnTo>
                  <a:lnTo>
                    <a:pt x="1708083" y="1039736"/>
                  </a:lnTo>
                  <a:cubicBezTo>
                    <a:pt x="1573129" y="1308355"/>
                    <a:pt x="1257195" y="1496836"/>
                    <a:pt x="888971" y="1496836"/>
                  </a:cubicBezTo>
                  <a:cubicBezTo>
                    <a:pt x="398006" y="1496836"/>
                    <a:pt x="0" y="1161758"/>
                    <a:pt x="0" y="748418"/>
                  </a:cubicBezTo>
                  <a:cubicBezTo>
                    <a:pt x="0" y="335078"/>
                    <a:pt x="398006" y="0"/>
                    <a:pt x="888971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tx1"/>
                </a:gs>
                <a:gs pos="0">
                  <a:schemeClr val="tx1"/>
                </a:gs>
                <a:gs pos="87800">
                  <a:schemeClr val="bg1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8" descr="http://ih3.redbubble.net/image.10683460.1809/flat,550x550,075,f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79323"/>
              <a:ext cx="844731" cy="1053519"/>
            </a:xfrm>
            <a:prstGeom prst="rect">
              <a:avLst/>
            </a:prstGeom>
            <a:noFill/>
            <a:effectLst>
              <a:glow rad="12700">
                <a:srgbClr val="7030A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 userDrawn="1"/>
          </p:nvSpPr>
          <p:spPr>
            <a:xfrm>
              <a:off x="692409" y="6417465"/>
              <a:ext cx="1881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Olde English" panose="02000506020000020004" pitchFamily="2" charset="0"/>
                </a:rPr>
                <a:t>ARK AGES</a:t>
              </a:r>
            </a:p>
          </p:txBody>
        </p:sp>
      </p:grpSp>
      <p:pic>
        <p:nvPicPr>
          <p:cNvPr id="23" name="Picture 2" descr="http://hoocher.com/Charlamagne/Charlemag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506" y1="67573" x2="6835" y2="99372"/>
                        <a14:foregroundMark x1="65570" y1="48954" x2="72405" y2="56695"/>
                        <a14:foregroundMark x1="9367" y1="22803" x2="9620" y2="38912"/>
                        <a14:foregroundMark x1="49367" y1="6276" x2="40253" y2="8787"/>
                        <a14:foregroundMark x1="41013" y1="9414" x2="35949" y2="14226"/>
                        <a14:foregroundMark x1="34430" y1="12971" x2="43544" y2="15900"/>
                        <a14:foregroundMark x1="53671" y1="5021" x2="52152" y2="7322"/>
                        <a14:foregroundMark x1="59747" y1="8577" x2="67342" y2="14644"/>
                        <a14:foregroundMark x1="90633" y1="69038" x2="86835" y2="90377"/>
                        <a14:foregroundMark x1="64557" y1="17782" x2="58734" y2="51255"/>
                        <a14:foregroundMark x1="64810" y1="35146" x2="55949" y2="44142"/>
                        <a14:foregroundMark x1="38228" y1="24059" x2="35443" y2="34310"/>
                        <a14:foregroundMark x1="64810" y1="25105" x2="65823" y2="31799"/>
                        <a14:backgroundMark x1="78481" y1="24686" x2="89114" y2="38285"/>
                        <a14:backgroundMark x1="95190" y1="53556" x2="98987" y2="61925"/>
                        <a14:backgroundMark x1="89873" y1="51883" x2="98734" y2="68410"/>
                        <a14:backgroundMark x1="96962" y1="66736" x2="99747" y2="75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085" y="5938443"/>
            <a:ext cx="759885" cy="91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64633" y="6418975"/>
            <a:ext cx="310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What makes a hero?</a:t>
            </a:r>
          </a:p>
        </p:txBody>
      </p:sp>
      <p:pic>
        <p:nvPicPr>
          <p:cNvPr id="25" name="Picture 2" descr="http://opengameart.org/sites/default/files/spellun-spr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44" y="6136910"/>
            <a:ext cx="8953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4191000" y="533400"/>
            <a:ext cx="43434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4343400" y="533400"/>
            <a:ext cx="41148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latin typeface="Blackadder ITC" pitchFamily="82" charset="0"/>
              </a:rPr>
              <a:t>Henry, king not through usurpation but through the holy ordination of God, to Gregory, at present not pope but false monk</a:t>
            </a:r>
            <a:r>
              <a:rPr lang="en-US" sz="3200">
                <a:latin typeface="Blackadder ITC" pitchFamily="82" charset="0"/>
              </a:rPr>
              <a:t>. </a:t>
            </a:r>
            <a:r>
              <a:rPr lang="en-US" sz="3200" i="1">
                <a:latin typeface="Blackadder ITC" pitchFamily="82" charset="0"/>
              </a:rPr>
              <a:t>I, Henry, king by the grace of God, with all of my Bishops, say to you, come down, come down, and be damned throughout the ages.                                	                      Sincerely, King Henry IV</a:t>
            </a:r>
          </a:p>
        </p:txBody>
      </p:sp>
      <p:pic>
        <p:nvPicPr>
          <p:cNvPr id="226312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68580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george_washington_writing_letter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67100"/>
            <a:ext cx="2971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AutoShape 10"/>
          <p:cNvSpPr>
            <a:spLocks noChangeArrowheads="1"/>
          </p:cNvSpPr>
          <p:nvPr/>
        </p:nvSpPr>
        <p:spPr bwMode="auto">
          <a:xfrm>
            <a:off x="457200" y="3505200"/>
            <a:ext cx="1905000" cy="1143000"/>
          </a:xfrm>
          <a:prstGeom prst="roundRect">
            <a:avLst>
              <a:gd name="adj" fmla="val 16667"/>
            </a:avLst>
          </a:prstGeom>
          <a:solidFill>
            <a:srgbClr val="76717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4711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657600"/>
            <a:ext cx="86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954" y="533400"/>
            <a:ext cx="4029846" cy="1476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The men wanted the money that came from selling church positions. Henry felt he was right enough that he wrote a very angry letter to the Pope demanding he quit.</a:t>
            </a:r>
          </a:p>
        </p:txBody>
      </p:sp>
    </p:spTree>
    <p:extLst>
      <p:ext uri="{BB962C8B-B14F-4D97-AF65-F5344CB8AC3E}">
        <p14:creationId xmlns:p14="http://schemas.microsoft.com/office/powerpoint/2010/main" val="13759357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6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63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79026" y="204442"/>
            <a:ext cx="6315846" cy="589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Pope Gregory excommunicated King Henry in response removing him from the church and from his rule.</a:t>
            </a:r>
          </a:p>
        </p:txBody>
      </p:sp>
    </p:spTree>
    <p:extLst>
      <p:ext uri="{BB962C8B-B14F-4D97-AF65-F5344CB8AC3E}">
        <p14:creationId xmlns:p14="http://schemas.microsoft.com/office/powerpoint/2010/main" val="271983449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snowcastle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3" descr="baby_puppy_begging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267200"/>
            <a:ext cx="4460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Freeform 4"/>
          <p:cNvSpPr>
            <a:spLocks/>
          </p:cNvSpPr>
          <p:nvPr/>
        </p:nvSpPr>
        <p:spPr bwMode="auto">
          <a:xfrm>
            <a:off x="1889125" y="4572000"/>
            <a:ext cx="473075" cy="152400"/>
          </a:xfrm>
          <a:custGeom>
            <a:avLst/>
            <a:gdLst>
              <a:gd name="T0" fmla="*/ 0 w 298"/>
              <a:gd name="T1" fmla="*/ 2147483647 h 96"/>
              <a:gd name="T2" fmla="*/ 2147483647 w 298"/>
              <a:gd name="T3" fmla="*/ 2147483647 h 96"/>
              <a:gd name="T4" fmla="*/ 2147483647 w 298"/>
              <a:gd name="T5" fmla="*/ 2147483647 h 96"/>
              <a:gd name="T6" fmla="*/ 2147483647 w 298"/>
              <a:gd name="T7" fmla="*/ 0 h 96"/>
              <a:gd name="T8" fmla="*/ 2147483647 w 298"/>
              <a:gd name="T9" fmla="*/ 2147483647 h 96"/>
              <a:gd name="T10" fmla="*/ 2147483647 w 298"/>
              <a:gd name="T11" fmla="*/ 2147483647 h 96"/>
              <a:gd name="T12" fmla="*/ 0 w 298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8"/>
              <a:gd name="T22" fmla="*/ 0 h 96"/>
              <a:gd name="T23" fmla="*/ 298 w 298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8" h="96">
                <a:moveTo>
                  <a:pt x="0" y="19"/>
                </a:moveTo>
                <a:cubicBezTo>
                  <a:pt x="19" y="22"/>
                  <a:pt x="38" y="29"/>
                  <a:pt x="58" y="29"/>
                </a:cubicBezTo>
                <a:cubicBezTo>
                  <a:pt x="90" y="29"/>
                  <a:pt x="154" y="19"/>
                  <a:pt x="154" y="19"/>
                </a:cubicBezTo>
                <a:lnTo>
                  <a:pt x="298" y="0"/>
                </a:lnTo>
                <a:lnTo>
                  <a:pt x="298" y="96"/>
                </a:lnTo>
                <a:lnTo>
                  <a:pt x="10" y="96"/>
                </a:lnTo>
                <a:lnTo>
                  <a:pt x="0" y="19"/>
                </a:lnTo>
                <a:close/>
              </a:path>
            </a:pathLst>
          </a:custGeom>
          <a:solidFill>
            <a:srgbClr val="5F5F5F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b="0"/>
          </a:p>
        </p:txBody>
      </p:sp>
      <p:grpSp>
        <p:nvGrpSpPr>
          <p:cNvPr id="216069" name="Group 5"/>
          <p:cNvGrpSpPr>
            <a:grpSpLocks/>
          </p:cNvGrpSpPr>
          <p:nvPr/>
        </p:nvGrpSpPr>
        <p:grpSpPr bwMode="auto">
          <a:xfrm>
            <a:off x="2209800" y="2286000"/>
            <a:ext cx="2819400" cy="3505200"/>
            <a:chOff x="2928" y="720"/>
            <a:chExt cx="1776" cy="2208"/>
          </a:xfrm>
        </p:grpSpPr>
        <p:sp>
          <p:nvSpPr>
            <p:cNvPr id="51208" name="Oval 6"/>
            <p:cNvSpPr>
              <a:spLocks noChangeArrowheads="1"/>
            </p:cNvSpPr>
            <p:nvPr/>
          </p:nvSpPr>
          <p:spPr bwMode="auto">
            <a:xfrm>
              <a:off x="2928" y="720"/>
              <a:ext cx="1632" cy="1392"/>
            </a:xfrm>
            <a:prstGeom prst="ellipse">
              <a:avLst/>
            </a:prstGeom>
            <a:solidFill>
              <a:schemeClr val="bg1"/>
            </a:solidFill>
            <a:ln w="82550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1209" name="Line 7"/>
            <p:cNvSpPr>
              <a:spLocks noChangeShapeType="1"/>
            </p:cNvSpPr>
            <p:nvPr/>
          </p:nvSpPr>
          <p:spPr bwMode="auto">
            <a:xfrm>
              <a:off x="4128" y="2016"/>
              <a:ext cx="576" cy="912"/>
            </a:xfrm>
            <a:prstGeom prst="line">
              <a:avLst/>
            </a:prstGeom>
            <a:noFill/>
            <a:ln w="1301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6072" name="Picture 8" descr="baby_puppy_begging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68563" y="2362200"/>
            <a:ext cx="195103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3" name="AutoShape 9"/>
          <p:cNvSpPr>
            <a:spLocks noChangeArrowheads="1"/>
          </p:cNvSpPr>
          <p:nvPr/>
        </p:nvSpPr>
        <p:spPr bwMode="auto">
          <a:xfrm>
            <a:off x="457200" y="2819400"/>
            <a:ext cx="1524000" cy="1295400"/>
          </a:xfrm>
          <a:prstGeom prst="wedgeRoundRectCallout">
            <a:avLst>
              <a:gd name="adj1" fmla="val 40625"/>
              <a:gd name="adj2" fmla="val 605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/>
              <a:t>I’m sorry pope, please let me in!</a:t>
            </a:r>
          </a:p>
        </p:txBody>
      </p:sp>
      <p:sp>
        <p:nvSpPr>
          <p:cNvPr id="216074" name="AutoShape 10"/>
          <p:cNvSpPr>
            <a:spLocks noChangeArrowheads="1"/>
          </p:cNvSpPr>
          <p:nvPr/>
        </p:nvSpPr>
        <p:spPr bwMode="auto">
          <a:xfrm>
            <a:off x="6324600" y="1295400"/>
            <a:ext cx="2667000" cy="1066800"/>
          </a:xfrm>
          <a:prstGeom prst="wedgeRectCallout">
            <a:avLst>
              <a:gd name="adj1" fmla="val -77620"/>
              <a:gd name="adj2" fmla="val 2291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What? Sorry! Can’t hear you! Come back tomorrow!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2594" y="212725"/>
            <a:ext cx="7498811" cy="530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Henry went to the pope’s home and begged him for forgiveness for three days.</a:t>
            </a:r>
          </a:p>
        </p:txBody>
      </p:sp>
    </p:spTree>
    <p:extLst>
      <p:ext uri="{BB962C8B-B14F-4D97-AF65-F5344CB8AC3E}">
        <p14:creationId xmlns:p14="http://schemas.microsoft.com/office/powerpoint/2010/main" val="1102750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3" grpId="0" animBg="1"/>
      <p:bldP spid="2160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snowcastle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5" name="Picture 3" descr="pilgrim_and_indian_shaking_hands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50495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401763"/>
            <a:ext cx="118427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981200"/>
            <a:ext cx="86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58930" y="5459730"/>
            <a:ext cx="6315846" cy="848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Gregory forgave him after 3 days of begging once he felt like he had proved his power over the king.</a:t>
            </a:r>
          </a:p>
        </p:txBody>
      </p:sp>
    </p:spTree>
    <p:extLst>
      <p:ext uri="{BB962C8B-B14F-4D97-AF65-F5344CB8AC3E}">
        <p14:creationId xmlns:p14="http://schemas.microsoft.com/office/powerpoint/2010/main" val="605484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Pope Gregory Vs Henry IV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3490"/>
            <a:ext cx="8610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Garamond" pitchFamily="18" charset="0"/>
              <a:buChar char="Δ"/>
            </a:pPr>
            <a:r>
              <a:rPr lang="en-US" sz="32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PG questioned KH’s authority to pick bishops.</a:t>
            </a:r>
          </a:p>
          <a:p>
            <a:pPr eaLnBrk="1" hangingPunct="1">
              <a:lnSpc>
                <a:spcPct val="90000"/>
              </a:lnSpc>
              <a:buFont typeface="Garamond" pitchFamily="18" charset="0"/>
              <a:buChar char="Δ"/>
            </a:pPr>
            <a:r>
              <a:rPr lang="en-US" sz="32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KH tried to get PG removed as Pope.</a:t>
            </a:r>
          </a:p>
          <a:p>
            <a:pPr eaLnBrk="1" hangingPunct="1">
              <a:lnSpc>
                <a:spcPct val="90000"/>
              </a:lnSpc>
              <a:buFont typeface="Garamond" pitchFamily="18" charset="0"/>
              <a:buChar char="Δ"/>
            </a:pPr>
            <a:r>
              <a:rPr lang="en-US" sz="32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PG excommunicated KH.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b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KH begged for 3 days to be let back into the church so people would listen to him again.</a:t>
            </a:r>
          </a:p>
          <a:p>
            <a:pPr eaLnBrk="1" hangingPunct="1">
              <a:lnSpc>
                <a:spcPct val="90000"/>
              </a:lnSpc>
              <a:buFont typeface="Garamond" pitchFamily="18" charset="0"/>
              <a:buChar char="Δ"/>
            </a:pPr>
            <a:r>
              <a:rPr lang="en-US" sz="32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PG let him back after proving the pope was the most powerful.</a:t>
            </a:r>
          </a:p>
        </p:txBody>
      </p:sp>
    </p:spTree>
    <p:extLst>
      <p:ext uri="{BB962C8B-B14F-4D97-AF65-F5344CB8AC3E}">
        <p14:creationId xmlns:p14="http://schemas.microsoft.com/office/powerpoint/2010/main" val="311830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915400" cy="45259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Europe is       	                          	                       bordered by water.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Highly populated.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1/3 of the land is good for farming. (that’s a lot!)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Forests provided plenty of wood (natural resources)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19711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harlemag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102" y="1225626"/>
            <a:ext cx="2057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8" name="Picture 4" descr="leo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9652" y="1225626"/>
            <a:ext cx="1720850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9" name="Ready to rumble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693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961702" y="1285951"/>
            <a:ext cx="3429000" cy="1323439"/>
          </a:xfrm>
          <a:prstGeom prst="rect">
            <a:avLst/>
          </a:prstGeom>
          <a:noFill/>
          <a:ln w="857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1316038" algn="l"/>
              </a:tabLst>
              <a:defRPr/>
            </a:pPr>
            <a:r>
              <a:rPr lang="en-US" sz="40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Charlemagne vs Pope Leo</a:t>
            </a:r>
          </a:p>
        </p:txBody>
      </p:sp>
      <p:pic>
        <p:nvPicPr>
          <p:cNvPr id="7" name="Picture 2" descr="http://opengameart.org/sites/default/files/spellun-spri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44" y="6136910"/>
            <a:ext cx="8953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1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1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Rot by="172800000">
                                      <p:cBhvr>
                                        <p:cTn id="27" dur="5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172800000">
                                      <p:cBhvr>
                                        <p:cTn id="29" dur="5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9"/>
                </p:tgtEl>
              </p:cMediaNode>
            </p:audio>
          </p:childTnLst>
        </p:cTn>
      </p:par>
    </p:tnLst>
    <p:bldLst>
      <p:bldP spid="47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94D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sz="8000">
                <a:latin typeface="Criminology" pitchFamily="2" charset="0"/>
              </a:rPr>
              <a:t>Analyze this</a:t>
            </a:r>
          </a:p>
        </p:txBody>
      </p:sp>
      <p:pic>
        <p:nvPicPr>
          <p:cNvPr id="2050" name="Picture 2" descr="http://whosoeverdesires.files.wordpress.com/2011/05/doofi_consulting_detective_with_pipe_and_magnifying_glass_silhouette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62701"/>
            <a:ext cx="2743200" cy="4166699"/>
          </a:xfrm>
          <a:prstGeom prst="rect">
            <a:avLst/>
          </a:prstGeom>
          <a:noFill/>
        </p:spPr>
      </p:pic>
      <p:pic>
        <p:nvPicPr>
          <p:cNvPr id="2052" name="Picture 4" descr="http://www.ancientresource.com/images/roman/artifacts-roman/roman-jug2125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 rot="352819">
            <a:off x="5328903" y="3906601"/>
            <a:ext cx="1163624" cy="1447800"/>
          </a:xfrm>
          <a:prstGeom prst="rect">
            <a:avLst/>
          </a:prstGeom>
          <a:noFill/>
        </p:spPr>
      </p:pic>
      <p:pic>
        <p:nvPicPr>
          <p:cNvPr id="2054" name="Picture 6" descr="http://www.ikea.com/us/en/images/products/lack-side-table__57544_PE163126_S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4533900" y="4572000"/>
            <a:ext cx="2628900" cy="2628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1197114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MS Reference Sans Serif" pitchFamily="34" charset="0"/>
              </a:rPr>
              <a:t>Look carefully at the following painting showing Charlemagne being crowned by the pope. Write who in the picture appears to be more powerful/important. Include evidence from the painting to support your claim.</a:t>
            </a:r>
          </a:p>
        </p:txBody>
      </p:sp>
    </p:spTree>
    <p:extLst>
      <p:ext uri="{BB962C8B-B14F-4D97-AF65-F5344CB8AC3E}">
        <p14:creationId xmlns:p14="http://schemas.microsoft.com/office/powerpoint/2010/main" val="266556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"/>
            <a:ext cx="73152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70943" y="28516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Pope Leo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669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Charlemagne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81600" y="4038600"/>
            <a:ext cx="2286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38600" y="3200400"/>
            <a:ext cx="0" cy="17704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6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"/>
            <a:ext cx="73152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602444" y="3660155"/>
            <a:ext cx="3224965" cy="21379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Both wanted to lead. By giving Charles the crown Leo made it seem he had the higher authority.</a:t>
            </a:r>
          </a:p>
        </p:txBody>
      </p:sp>
      <p:sp>
        <p:nvSpPr>
          <p:cNvPr id="9" name="Freeform 8"/>
          <p:cNvSpPr/>
          <p:nvPr/>
        </p:nvSpPr>
        <p:spPr>
          <a:xfrm>
            <a:off x="-783767" y="5870613"/>
            <a:ext cx="9994442" cy="1496836"/>
          </a:xfrm>
          <a:custGeom>
            <a:avLst/>
            <a:gdLst>
              <a:gd name="connsiteX0" fmla="*/ 896983 w 10084518"/>
              <a:gd name="connsiteY0" fmla="*/ 0 h 1496836"/>
              <a:gd name="connsiteX1" fmla="*/ 1723477 w 10084518"/>
              <a:gd name="connsiteY1" fmla="*/ 457100 h 1496836"/>
              <a:gd name="connsiteX2" fmla="*/ 1757147 w 10084518"/>
              <a:gd name="connsiteY2" fmla="*/ 547603 h 1496836"/>
              <a:gd name="connsiteX3" fmla="*/ 10084518 w 10084518"/>
              <a:gd name="connsiteY3" fmla="*/ 547603 h 1496836"/>
              <a:gd name="connsiteX4" fmla="*/ 10084518 w 10084518"/>
              <a:gd name="connsiteY4" fmla="*/ 987386 h 1496836"/>
              <a:gd name="connsiteX5" fmla="*/ 1742953 w 10084518"/>
              <a:gd name="connsiteY5" fmla="*/ 987386 h 1496836"/>
              <a:gd name="connsiteX6" fmla="*/ 1723477 w 10084518"/>
              <a:gd name="connsiteY6" fmla="*/ 1039736 h 1496836"/>
              <a:gd name="connsiteX7" fmla="*/ 896983 w 10084518"/>
              <a:gd name="connsiteY7" fmla="*/ 1496836 h 1496836"/>
              <a:gd name="connsiteX8" fmla="*/ 0 w 10084518"/>
              <a:gd name="connsiteY8" fmla="*/ 748418 h 1496836"/>
              <a:gd name="connsiteX9" fmla="*/ 896983 w 10084518"/>
              <a:gd name="connsiteY9" fmla="*/ 0 h 149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4518" h="1496836">
                <a:moveTo>
                  <a:pt x="896983" y="0"/>
                </a:moveTo>
                <a:cubicBezTo>
                  <a:pt x="1268526" y="0"/>
                  <a:pt x="1587307" y="188481"/>
                  <a:pt x="1723477" y="457100"/>
                </a:cubicBezTo>
                <a:lnTo>
                  <a:pt x="1757147" y="547603"/>
                </a:lnTo>
                <a:lnTo>
                  <a:pt x="10084518" y="547603"/>
                </a:lnTo>
                <a:lnTo>
                  <a:pt x="10084518" y="987386"/>
                </a:lnTo>
                <a:lnTo>
                  <a:pt x="1742953" y="987386"/>
                </a:lnTo>
                <a:lnTo>
                  <a:pt x="1723477" y="1039736"/>
                </a:lnTo>
                <a:cubicBezTo>
                  <a:pt x="1587307" y="1308355"/>
                  <a:pt x="1268526" y="1496836"/>
                  <a:pt x="896983" y="1496836"/>
                </a:cubicBezTo>
                <a:cubicBezTo>
                  <a:pt x="401593" y="1496836"/>
                  <a:pt x="0" y="1161758"/>
                  <a:pt x="0" y="748418"/>
                </a:cubicBezTo>
                <a:cubicBezTo>
                  <a:pt x="0" y="335078"/>
                  <a:pt x="401593" y="0"/>
                  <a:pt x="8969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45000">
                <a:schemeClr val="tx1"/>
              </a:gs>
              <a:gs pos="86000">
                <a:schemeClr val="bg1"/>
              </a:gs>
            </a:gsLst>
            <a:lin ang="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8" descr="http://ih3.redbubble.net/image.10683460.1809/flat,550x550,075,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9323"/>
            <a:ext cx="844731" cy="1053519"/>
          </a:xfrm>
          <a:prstGeom prst="rect">
            <a:avLst/>
          </a:prstGeom>
          <a:noFill/>
          <a:effectLst>
            <a:glow rad="12700">
              <a:srgbClr val="7030A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09" y="6417465"/>
            <a:ext cx="188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Olde English" panose="02000506020000020004" pitchFamily="2" charset="0"/>
              </a:rPr>
              <a:t>ARK 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783767" y="5870612"/>
            <a:ext cx="10804068" cy="1496836"/>
            <a:chOff x="-783767" y="5870612"/>
            <a:chExt cx="10804068" cy="1496836"/>
          </a:xfrm>
        </p:grpSpPr>
        <p:sp>
          <p:nvSpPr>
            <p:cNvPr id="13" name="Freeform 12"/>
            <p:cNvSpPr/>
            <p:nvPr userDrawn="1"/>
          </p:nvSpPr>
          <p:spPr>
            <a:xfrm>
              <a:off x="-783767" y="5870612"/>
              <a:ext cx="10804068" cy="1496836"/>
            </a:xfrm>
            <a:custGeom>
              <a:avLst/>
              <a:gdLst>
                <a:gd name="connsiteX0" fmla="*/ 888971 w 10804068"/>
                <a:gd name="connsiteY0" fmla="*/ 0 h 1496836"/>
                <a:gd name="connsiteX1" fmla="*/ 1708083 w 10804068"/>
                <a:gd name="connsiteY1" fmla="*/ 457100 h 1496836"/>
                <a:gd name="connsiteX2" fmla="*/ 1741452 w 10804068"/>
                <a:gd name="connsiteY2" fmla="*/ 547603 h 1496836"/>
                <a:gd name="connsiteX3" fmla="*/ 9086271 w 10804068"/>
                <a:gd name="connsiteY3" fmla="*/ 547603 h 1496836"/>
                <a:gd name="connsiteX4" fmla="*/ 9120330 w 10804068"/>
                <a:gd name="connsiteY4" fmla="*/ 454440 h 1496836"/>
                <a:gd name="connsiteX5" fmla="*/ 9927767 w 10804068"/>
                <a:gd name="connsiteY5" fmla="*/ 0 h 1496836"/>
                <a:gd name="connsiteX6" fmla="*/ 10804068 w 10804068"/>
                <a:gd name="connsiteY6" fmla="*/ 744063 h 1496836"/>
                <a:gd name="connsiteX7" fmla="*/ 9927767 w 10804068"/>
                <a:gd name="connsiteY7" fmla="*/ 1488126 h 1496836"/>
                <a:gd name="connsiteX8" fmla="*/ 9120330 w 10804068"/>
                <a:gd name="connsiteY8" fmla="*/ 1033686 h 1496836"/>
                <a:gd name="connsiteX9" fmla="*/ 9103404 w 10804068"/>
                <a:gd name="connsiteY9" fmla="*/ 987386 h 1496836"/>
                <a:gd name="connsiteX10" fmla="*/ 1727385 w 10804068"/>
                <a:gd name="connsiteY10" fmla="*/ 987386 h 1496836"/>
                <a:gd name="connsiteX11" fmla="*/ 1708083 w 10804068"/>
                <a:gd name="connsiteY11" fmla="*/ 1039736 h 1496836"/>
                <a:gd name="connsiteX12" fmla="*/ 888971 w 10804068"/>
                <a:gd name="connsiteY12" fmla="*/ 1496836 h 1496836"/>
                <a:gd name="connsiteX13" fmla="*/ 0 w 10804068"/>
                <a:gd name="connsiteY13" fmla="*/ 748418 h 1496836"/>
                <a:gd name="connsiteX14" fmla="*/ 888971 w 10804068"/>
                <a:gd name="connsiteY14" fmla="*/ 0 h 14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068" h="1496836">
                  <a:moveTo>
                    <a:pt x="888971" y="0"/>
                  </a:moveTo>
                  <a:cubicBezTo>
                    <a:pt x="1257195" y="0"/>
                    <a:pt x="1573129" y="188481"/>
                    <a:pt x="1708083" y="457100"/>
                  </a:cubicBezTo>
                  <a:lnTo>
                    <a:pt x="1741452" y="547603"/>
                  </a:lnTo>
                  <a:lnTo>
                    <a:pt x="9086271" y="547603"/>
                  </a:lnTo>
                  <a:lnTo>
                    <a:pt x="9120330" y="454440"/>
                  </a:lnTo>
                  <a:cubicBezTo>
                    <a:pt x="9253360" y="187385"/>
                    <a:pt x="9564791" y="0"/>
                    <a:pt x="9927767" y="0"/>
                  </a:cubicBezTo>
                  <a:cubicBezTo>
                    <a:pt x="10411735" y="0"/>
                    <a:pt x="10804068" y="333128"/>
                    <a:pt x="10804068" y="744063"/>
                  </a:cubicBezTo>
                  <a:cubicBezTo>
                    <a:pt x="10804068" y="1154998"/>
                    <a:pt x="10411735" y="1488126"/>
                    <a:pt x="9927767" y="1488126"/>
                  </a:cubicBezTo>
                  <a:cubicBezTo>
                    <a:pt x="9564791" y="1488126"/>
                    <a:pt x="9253360" y="1300742"/>
                    <a:pt x="9120330" y="1033686"/>
                  </a:cubicBezTo>
                  <a:lnTo>
                    <a:pt x="9103404" y="987386"/>
                  </a:lnTo>
                  <a:lnTo>
                    <a:pt x="1727385" y="987386"/>
                  </a:lnTo>
                  <a:lnTo>
                    <a:pt x="1708083" y="1039736"/>
                  </a:lnTo>
                  <a:cubicBezTo>
                    <a:pt x="1573129" y="1308355"/>
                    <a:pt x="1257195" y="1496836"/>
                    <a:pt x="888971" y="1496836"/>
                  </a:cubicBezTo>
                  <a:cubicBezTo>
                    <a:pt x="398006" y="1496836"/>
                    <a:pt x="0" y="1161758"/>
                    <a:pt x="0" y="748418"/>
                  </a:cubicBezTo>
                  <a:cubicBezTo>
                    <a:pt x="0" y="335078"/>
                    <a:pt x="398006" y="0"/>
                    <a:pt x="888971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tx1"/>
                </a:gs>
                <a:gs pos="0">
                  <a:schemeClr val="tx1"/>
                </a:gs>
                <a:gs pos="87800">
                  <a:schemeClr val="bg1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8" descr="http://ih3.redbubble.net/image.10683460.1809/flat,550x550,075,f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79323"/>
              <a:ext cx="844731" cy="1053519"/>
            </a:xfrm>
            <a:prstGeom prst="rect">
              <a:avLst/>
            </a:prstGeom>
            <a:noFill/>
            <a:effectLst>
              <a:glow rad="12700">
                <a:srgbClr val="7030A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692409" y="6417465"/>
              <a:ext cx="1881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Olde English" panose="02000506020000020004" pitchFamily="2" charset="0"/>
                </a:rPr>
                <a:t>ARK AGES</a:t>
              </a:r>
            </a:p>
          </p:txBody>
        </p:sp>
      </p:grpSp>
      <p:pic>
        <p:nvPicPr>
          <p:cNvPr id="16" name="Picture 2" descr="http://hoocher.com/Charlamagne/Charlemag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506" y1="67573" x2="6835" y2="99372"/>
                        <a14:foregroundMark x1="65570" y1="48954" x2="72405" y2="56695"/>
                        <a14:foregroundMark x1="9367" y1="22803" x2="9620" y2="38912"/>
                        <a14:foregroundMark x1="49367" y1="6276" x2="40253" y2="8787"/>
                        <a14:foregroundMark x1="41013" y1="9414" x2="35949" y2="14226"/>
                        <a14:foregroundMark x1="34430" y1="12971" x2="43544" y2="15900"/>
                        <a14:foregroundMark x1="53671" y1="5021" x2="52152" y2="7322"/>
                        <a14:foregroundMark x1="59747" y1="8577" x2="67342" y2="14644"/>
                        <a14:foregroundMark x1="90633" y1="69038" x2="86835" y2="90377"/>
                        <a14:foregroundMark x1="64557" y1="17782" x2="58734" y2="51255"/>
                        <a14:foregroundMark x1="64810" y1="35146" x2="55949" y2="44142"/>
                        <a14:foregroundMark x1="38228" y1="24059" x2="35443" y2="34310"/>
                        <a14:foregroundMark x1="64810" y1="25105" x2="65823" y2="31799"/>
                        <a14:backgroundMark x1="78481" y1="24686" x2="89114" y2="38285"/>
                        <a14:backgroundMark x1="95190" y1="53556" x2="98987" y2="61925"/>
                        <a14:backgroundMark x1="89873" y1="51883" x2="98734" y2="68410"/>
                        <a14:backgroundMark x1="96962" y1="66736" x2="99747" y2="75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085" y="5938443"/>
            <a:ext cx="759885" cy="91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4633" y="6418975"/>
            <a:ext cx="310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What makes a hero?</a:t>
            </a:r>
          </a:p>
        </p:txBody>
      </p:sp>
      <p:pic>
        <p:nvPicPr>
          <p:cNvPr id="18" name="Picture 2" descr="http://opengameart.org/sites/default/files/spellun-spr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6234" y="6117130"/>
            <a:ext cx="8090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1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3C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DAMs68hf4ns/TK2IT7m-wuI/AAAAAAAAB8M/xG7nUGZc1Sc/s1600/Charlemagne_742_814_receiving_the_submission_of_Witikind_at_Paderborn_in_785_Ary_Schefferr_1795_18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4232"/>
            <a:ext cx="9159368" cy="77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Legacy</a:t>
            </a:r>
          </a:p>
        </p:txBody>
      </p:sp>
      <p:pic>
        <p:nvPicPr>
          <p:cNvPr id="352262" name="Picture 6" descr="swordsman_at_the_ready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2171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264" name="Picture 8" descr="woman_teacher_blackboard_hg_clr_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79742"/>
            <a:ext cx="21336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265" name="Royalty Arrival 30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60" y="6858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3578"/>
            <a:ext cx="7886700" cy="52933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Despite the disagreements Charlemagne became the first Emperor of Europe since the fall of Rome.</a:t>
            </a:r>
          </a:p>
          <a:p>
            <a:pPr>
              <a:buFont typeface="Arial" panose="020B0604020202020204" pitchFamily="34" charset="0"/>
              <a:buChar char="Δ"/>
            </a:pPr>
            <a:r>
              <a:rPr lang="en-US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Built a massive Christian empire through war.</a:t>
            </a:r>
          </a:p>
          <a:p>
            <a:pPr>
              <a:buFont typeface="Arial" panose="020B0604020202020204" pitchFamily="34" charset="0"/>
              <a:buChar char="Δ"/>
            </a:pPr>
            <a:r>
              <a:rPr lang="en-US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Built schools and encouraged education for all.</a:t>
            </a:r>
          </a:p>
          <a:p>
            <a:pPr>
              <a:buFont typeface="Arial" panose="020B0604020202020204" pitchFamily="34" charset="0"/>
              <a:buChar char="Δ"/>
            </a:pPr>
            <a:r>
              <a:rPr lang="en-US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In the end he left a divided kingdom to his sons.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752600" y="2286000"/>
            <a:ext cx="5905500" cy="1219200"/>
            <a:chOff x="1104" y="1584"/>
            <a:chExt cx="3720" cy="768"/>
          </a:xfrm>
        </p:grpSpPr>
        <p:sp>
          <p:nvSpPr>
            <p:cNvPr id="1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104" y="1584"/>
              <a:ext cx="372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Not really Charlemagne</a:t>
              </a: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2880" y="2016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4000" b="1">
                  <a:solidFill>
                    <a:srgbClr val="FFCC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4000" b="1">
                  <a:solidFill>
                    <a:srgbClr val="FFCC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4000" b="1">
                  <a:solidFill>
                    <a:srgbClr val="FFCC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4000" b="1">
                  <a:solidFill>
                    <a:srgbClr val="FFCC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4000" b="1">
                  <a:solidFill>
                    <a:srgbClr val="FFCC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 b="1">
                  <a:solidFill>
                    <a:srgbClr val="FFCC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 b="1">
                  <a:solidFill>
                    <a:srgbClr val="FFCC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 b="1">
                  <a:solidFill>
                    <a:srgbClr val="FFCC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 b="1">
                  <a:solidFill>
                    <a:srgbClr val="FFCC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7" descr="toy_king_royalty_walking_h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24250"/>
            <a:ext cx="2819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26"/>
          <p:cNvSpPr/>
          <p:nvPr/>
        </p:nvSpPr>
        <p:spPr>
          <a:xfrm>
            <a:off x="-779957" y="5874423"/>
            <a:ext cx="9994442" cy="1496836"/>
          </a:xfrm>
          <a:custGeom>
            <a:avLst/>
            <a:gdLst>
              <a:gd name="connsiteX0" fmla="*/ 896983 w 10084518"/>
              <a:gd name="connsiteY0" fmla="*/ 0 h 1496836"/>
              <a:gd name="connsiteX1" fmla="*/ 1723477 w 10084518"/>
              <a:gd name="connsiteY1" fmla="*/ 457100 h 1496836"/>
              <a:gd name="connsiteX2" fmla="*/ 1757147 w 10084518"/>
              <a:gd name="connsiteY2" fmla="*/ 547603 h 1496836"/>
              <a:gd name="connsiteX3" fmla="*/ 10084518 w 10084518"/>
              <a:gd name="connsiteY3" fmla="*/ 547603 h 1496836"/>
              <a:gd name="connsiteX4" fmla="*/ 10084518 w 10084518"/>
              <a:gd name="connsiteY4" fmla="*/ 987386 h 1496836"/>
              <a:gd name="connsiteX5" fmla="*/ 1742953 w 10084518"/>
              <a:gd name="connsiteY5" fmla="*/ 987386 h 1496836"/>
              <a:gd name="connsiteX6" fmla="*/ 1723477 w 10084518"/>
              <a:gd name="connsiteY6" fmla="*/ 1039736 h 1496836"/>
              <a:gd name="connsiteX7" fmla="*/ 896983 w 10084518"/>
              <a:gd name="connsiteY7" fmla="*/ 1496836 h 1496836"/>
              <a:gd name="connsiteX8" fmla="*/ 0 w 10084518"/>
              <a:gd name="connsiteY8" fmla="*/ 748418 h 1496836"/>
              <a:gd name="connsiteX9" fmla="*/ 896983 w 10084518"/>
              <a:gd name="connsiteY9" fmla="*/ 0 h 149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4518" h="1496836">
                <a:moveTo>
                  <a:pt x="896983" y="0"/>
                </a:moveTo>
                <a:cubicBezTo>
                  <a:pt x="1268526" y="0"/>
                  <a:pt x="1587307" y="188481"/>
                  <a:pt x="1723477" y="457100"/>
                </a:cubicBezTo>
                <a:lnTo>
                  <a:pt x="1757147" y="547603"/>
                </a:lnTo>
                <a:lnTo>
                  <a:pt x="10084518" y="547603"/>
                </a:lnTo>
                <a:lnTo>
                  <a:pt x="10084518" y="987386"/>
                </a:lnTo>
                <a:lnTo>
                  <a:pt x="1742953" y="987386"/>
                </a:lnTo>
                <a:lnTo>
                  <a:pt x="1723477" y="1039736"/>
                </a:lnTo>
                <a:cubicBezTo>
                  <a:pt x="1587307" y="1308355"/>
                  <a:pt x="1268526" y="1496836"/>
                  <a:pt x="896983" y="1496836"/>
                </a:cubicBezTo>
                <a:cubicBezTo>
                  <a:pt x="401593" y="1496836"/>
                  <a:pt x="0" y="1161758"/>
                  <a:pt x="0" y="748418"/>
                </a:cubicBezTo>
                <a:cubicBezTo>
                  <a:pt x="0" y="335078"/>
                  <a:pt x="401593" y="0"/>
                  <a:pt x="8969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45000">
                <a:schemeClr val="tx1"/>
              </a:gs>
              <a:gs pos="86000">
                <a:schemeClr val="bg1"/>
              </a:gs>
            </a:gsLst>
            <a:lin ang="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8" name="Picture 8" descr="http://ih3.redbubble.net/image.10683460.1809/flat,550x550,075,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5883133"/>
            <a:ext cx="844731" cy="1053519"/>
          </a:xfrm>
          <a:prstGeom prst="rect">
            <a:avLst/>
          </a:prstGeom>
          <a:noFill/>
          <a:effectLst>
            <a:glow rad="12700">
              <a:srgbClr val="7030A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96219" y="6421275"/>
            <a:ext cx="188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Olde English" panose="02000506020000020004" pitchFamily="2" charset="0"/>
              </a:rPr>
              <a:t>ARK AGES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-779957" y="5874422"/>
            <a:ext cx="10804068" cy="1496836"/>
            <a:chOff x="-783767" y="5870612"/>
            <a:chExt cx="10804068" cy="1496836"/>
          </a:xfrm>
        </p:grpSpPr>
        <p:sp>
          <p:nvSpPr>
            <p:cNvPr id="31" name="Freeform 30"/>
            <p:cNvSpPr/>
            <p:nvPr userDrawn="1"/>
          </p:nvSpPr>
          <p:spPr>
            <a:xfrm>
              <a:off x="-783767" y="5870612"/>
              <a:ext cx="10804068" cy="1496836"/>
            </a:xfrm>
            <a:custGeom>
              <a:avLst/>
              <a:gdLst>
                <a:gd name="connsiteX0" fmla="*/ 888971 w 10804068"/>
                <a:gd name="connsiteY0" fmla="*/ 0 h 1496836"/>
                <a:gd name="connsiteX1" fmla="*/ 1708083 w 10804068"/>
                <a:gd name="connsiteY1" fmla="*/ 457100 h 1496836"/>
                <a:gd name="connsiteX2" fmla="*/ 1741452 w 10804068"/>
                <a:gd name="connsiteY2" fmla="*/ 547603 h 1496836"/>
                <a:gd name="connsiteX3" fmla="*/ 9086271 w 10804068"/>
                <a:gd name="connsiteY3" fmla="*/ 547603 h 1496836"/>
                <a:gd name="connsiteX4" fmla="*/ 9120330 w 10804068"/>
                <a:gd name="connsiteY4" fmla="*/ 454440 h 1496836"/>
                <a:gd name="connsiteX5" fmla="*/ 9927767 w 10804068"/>
                <a:gd name="connsiteY5" fmla="*/ 0 h 1496836"/>
                <a:gd name="connsiteX6" fmla="*/ 10804068 w 10804068"/>
                <a:gd name="connsiteY6" fmla="*/ 744063 h 1496836"/>
                <a:gd name="connsiteX7" fmla="*/ 9927767 w 10804068"/>
                <a:gd name="connsiteY7" fmla="*/ 1488126 h 1496836"/>
                <a:gd name="connsiteX8" fmla="*/ 9120330 w 10804068"/>
                <a:gd name="connsiteY8" fmla="*/ 1033686 h 1496836"/>
                <a:gd name="connsiteX9" fmla="*/ 9103404 w 10804068"/>
                <a:gd name="connsiteY9" fmla="*/ 987386 h 1496836"/>
                <a:gd name="connsiteX10" fmla="*/ 1727385 w 10804068"/>
                <a:gd name="connsiteY10" fmla="*/ 987386 h 1496836"/>
                <a:gd name="connsiteX11" fmla="*/ 1708083 w 10804068"/>
                <a:gd name="connsiteY11" fmla="*/ 1039736 h 1496836"/>
                <a:gd name="connsiteX12" fmla="*/ 888971 w 10804068"/>
                <a:gd name="connsiteY12" fmla="*/ 1496836 h 1496836"/>
                <a:gd name="connsiteX13" fmla="*/ 0 w 10804068"/>
                <a:gd name="connsiteY13" fmla="*/ 748418 h 1496836"/>
                <a:gd name="connsiteX14" fmla="*/ 888971 w 10804068"/>
                <a:gd name="connsiteY14" fmla="*/ 0 h 14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068" h="1496836">
                  <a:moveTo>
                    <a:pt x="888971" y="0"/>
                  </a:moveTo>
                  <a:cubicBezTo>
                    <a:pt x="1257195" y="0"/>
                    <a:pt x="1573129" y="188481"/>
                    <a:pt x="1708083" y="457100"/>
                  </a:cubicBezTo>
                  <a:lnTo>
                    <a:pt x="1741452" y="547603"/>
                  </a:lnTo>
                  <a:lnTo>
                    <a:pt x="9086271" y="547603"/>
                  </a:lnTo>
                  <a:lnTo>
                    <a:pt x="9120330" y="454440"/>
                  </a:lnTo>
                  <a:cubicBezTo>
                    <a:pt x="9253360" y="187385"/>
                    <a:pt x="9564791" y="0"/>
                    <a:pt x="9927767" y="0"/>
                  </a:cubicBezTo>
                  <a:cubicBezTo>
                    <a:pt x="10411735" y="0"/>
                    <a:pt x="10804068" y="333128"/>
                    <a:pt x="10804068" y="744063"/>
                  </a:cubicBezTo>
                  <a:cubicBezTo>
                    <a:pt x="10804068" y="1154998"/>
                    <a:pt x="10411735" y="1488126"/>
                    <a:pt x="9927767" y="1488126"/>
                  </a:cubicBezTo>
                  <a:cubicBezTo>
                    <a:pt x="9564791" y="1488126"/>
                    <a:pt x="9253360" y="1300742"/>
                    <a:pt x="9120330" y="1033686"/>
                  </a:cubicBezTo>
                  <a:lnTo>
                    <a:pt x="9103404" y="987386"/>
                  </a:lnTo>
                  <a:lnTo>
                    <a:pt x="1727385" y="987386"/>
                  </a:lnTo>
                  <a:lnTo>
                    <a:pt x="1708083" y="1039736"/>
                  </a:lnTo>
                  <a:cubicBezTo>
                    <a:pt x="1573129" y="1308355"/>
                    <a:pt x="1257195" y="1496836"/>
                    <a:pt x="888971" y="1496836"/>
                  </a:cubicBezTo>
                  <a:cubicBezTo>
                    <a:pt x="398006" y="1496836"/>
                    <a:pt x="0" y="1161758"/>
                    <a:pt x="0" y="748418"/>
                  </a:cubicBezTo>
                  <a:cubicBezTo>
                    <a:pt x="0" y="335078"/>
                    <a:pt x="398006" y="0"/>
                    <a:pt x="888971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tx1"/>
                </a:gs>
                <a:gs pos="0">
                  <a:schemeClr val="tx1"/>
                </a:gs>
                <a:gs pos="87800">
                  <a:schemeClr val="bg1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8" descr="http://ih3.redbubble.net/image.10683460.1809/flat,550x550,075,f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79323"/>
              <a:ext cx="844731" cy="1053519"/>
            </a:xfrm>
            <a:prstGeom prst="rect">
              <a:avLst/>
            </a:prstGeom>
            <a:noFill/>
            <a:effectLst>
              <a:glow rad="12700">
                <a:srgbClr val="7030A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692409" y="6417465"/>
              <a:ext cx="1881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Olde English" panose="02000506020000020004" pitchFamily="2" charset="0"/>
                </a:rPr>
                <a:t>ARK AGES</a:t>
              </a:r>
            </a:p>
          </p:txBody>
        </p:sp>
      </p:grpSp>
      <p:pic>
        <p:nvPicPr>
          <p:cNvPr id="34" name="Picture 2" descr="http://hoocher.com/Charlamagne/Charlemagn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0506" y1="67573" x2="6835" y2="99372"/>
                        <a14:foregroundMark x1="65570" y1="48954" x2="72405" y2="56695"/>
                        <a14:foregroundMark x1="9367" y1="22803" x2="9620" y2="38912"/>
                        <a14:foregroundMark x1="49367" y1="6276" x2="40253" y2="8787"/>
                        <a14:foregroundMark x1="41013" y1="9414" x2="35949" y2="14226"/>
                        <a14:foregroundMark x1="34430" y1="12971" x2="43544" y2="15900"/>
                        <a14:foregroundMark x1="53671" y1="5021" x2="52152" y2="7322"/>
                        <a14:foregroundMark x1="59747" y1="8577" x2="67342" y2="14644"/>
                        <a14:foregroundMark x1="90633" y1="69038" x2="86835" y2="90377"/>
                        <a14:foregroundMark x1="64557" y1="17782" x2="58734" y2="51255"/>
                        <a14:foregroundMark x1="64810" y1="35146" x2="55949" y2="44142"/>
                        <a14:foregroundMark x1="38228" y1="24059" x2="35443" y2="34310"/>
                        <a14:foregroundMark x1="64810" y1="25105" x2="65823" y2="31799"/>
                        <a14:backgroundMark x1="78481" y1="24686" x2="89114" y2="38285"/>
                        <a14:backgroundMark x1="95190" y1="53556" x2="98987" y2="61925"/>
                        <a14:backgroundMark x1="89873" y1="51883" x2="98734" y2="68410"/>
                        <a14:backgroundMark x1="96962" y1="66736" x2="99747" y2="75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95" y="5942253"/>
            <a:ext cx="759885" cy="91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068443" y="6422785"/>
            <a:ext cx="310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What makes a hero?</a:t>
            </a:r>
          </a:p>
        </p:txBody>
      </p:sp>
      <p:pic>
        <p:nvPicPr>
          <p:cNvPr id="23" name="Picture 2" descr="http://opengameart.org/sites/default/files/spellun-sprit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6234" y="6117130"/>
            <a:ext cx="8090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opengameart.org/sites/default/files/spellun-sprit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95" y="6136910"/>
            <a:ext cx="8953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opengameart.org/sites/default/files/spellun-sprit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22" y="6127404"/>
            <a:ext cx="8953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opengameart.org/sites/default/files/spellun-sprit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6034" y="6125694"/>
            <a:ext cx="8090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1.35417 0.00973 " pathEditMode="relative" rAng="0" ptsTypes="AA">
                                      <p:cBhvr>
                                        <p:cTn id="15" dur="3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08" y="4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720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Vikings</a:t>
            </a:r>
          </a:p>
        </p:txBody>
      </p:sp>
      <p:pic>
        <p:nvPicPr>
          <p:cNvPr id="13315" name="Picture 6" descr="viking_swinging_sword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3527" name="Ralp306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5814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6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3635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352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664" y="1152649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◊"/>
            </a:pPr>
            <a:r>
              <a:rPr lang="en-US" alt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Barbarians from                                     northern Europe.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◊"/>
            </a:pPr>
            <a:r>
              <a:rPr lang="en-US" alt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Frozen land there                                       meant very little food was available.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◊"/>
            </a:pPr>
            <a:r>
              <a:rPr lang="en-US" alt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Eventually their population got so big they had to go south to find food – and they did not go peacefully!</a:t>
            </a:r>
          </a:p>
          <a:p>
            <a:pPr>
              <a:lnSpc>
                <a:spcPct val="90000"/>
              </a:lnSpc>
            </a:pPr>
            <a:endParaRPr lang="en-US" alt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7" name="Picture 6" descr="http://ih3.redbubble.net/image.10683460.1809/flat,550x550,075,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9323"/>
            <a:ext cx="844731" cy="1053519"/>
          </a:xfrm>
          <a:prstGeom prst="rect">
            <a:avLst/>
          </a:prstGeom>
          <a:noFill/>
          <a:effectLst>
            <a:glow rad="12700">
              <a:srgbClr val="7030A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2409" y="6417465"/>
            <a:ext cx="188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latin typeface="Olde English" panose="02000506020000020004" pitchFamily="2" charset="0"/>
              </a:rPr>
              <a:t>ARK AGES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783767" y="5870612"/>
            <a:ext cx="10804068" cy="1496836"/>
            <a:chOff x="-783767" y="5870612"/>
            <a:chExt cx="10804068" cy="1496836"/>
          </a:xfrm>
        </p:grpSpPr>
        <p:sp>
          <p:nvSpPr>
            <p:cNvPr id="10" name="Freeform 9"/>
            <p:cNvSpPr/>
            <p:nvPr userDrawn="1"/>
          </p:nvSpPr>
          <p:spPr>
            <a:xfrm>
              <a:off x="-783767" y="5870612"/>
              <a:ext cx="10804068" cy="1496836"/>
            </a:xfrm>
            <a:custGeom>
              <a:avLst/>
              <a:gdLst>
                <a:gd name="connsiteX0" fmla="*/ 888971 w 10804068"/>
                <a:gd name="connsiteY0" fmla="*/ 0 h 1496836"/>
                <a:gd name="connsiteX1" fmla="*/ 1708083 w 10804068"/>
                <a:gd name="connsiteY1" fmla="*/ 457100 h 1496836"/>
                <a:gd name="connsiteX2" fmla="*/ 1741452 w 10804068"/>
                <a:gd name="connsiteY2" fmla="*/ 547603 h 1496836"/>
                <a:gd name="connsiteX3" fmla="*/ 9086271 w 10804068"/>
                <a:gd name="connsiteY3" fmla="*/ 547603 h 1496836"/>
                <a:gd name="connsiteX4" fmla="*/ 9120330 w 10804068"/>
                <a:gd name="connsiteY4" fmla="*/ 454440 h 1496836"/>
                <a:gd name="connsiteX5" fmla="*/ 9927767 w 10804068"/>
                <a:gd name="connsiteY5" fmla="*/ 0 h 1496836"/>
                <a:gd name="connsiteX6" fmla="*/ 10804068 w 10804068"/>
                <a:gd name="connsiteY6" fmla="*/ 744063 h 1496836"/>
                <a:gd name="connsiteX7" fmla="*/ 9927767 w 10804068"/>
                <a:gd name="connsiteY7" fmla="*/ 1488126 h 1496836"/>
                <a:gd name="connsiteX8" fmla="*/ 9120330 w 10804068"/>
                <a:gd name="connsiteY8" fmla="*/ 1033686 h 1496836"/>
                <a:gd name="connsiteX9" fmla="*/ 9103404 w 10804068"/>
                <a:gd name="connsiteY9" fmla="*/ 987386 h 1496836"/>
                <a:gd name="connsiteX10" fmla="*/ 1727385 w 10804068"/>
                <a:gd name="connsiteY10" fmla="*/ 987386 h 1496836"/>
                <a:gd name="connsiteX11" fmla="*/ 1708083 w 10804068"/>
                <a:gd name="connsiteY11" fmla="*/ 1039736 h 1496836"/>
                <a:gd name="connsiteX12" fmla="*/ 888971 w 10804068"/>
                <a:gd name="connsiteY12" fmla="*/ 1496836 h 1496836"/>
                <a:gd name="connsiteX13" fmla="*/ 0 w 10804068"/>
                <a:gd name="connsiteY13" fmla="*/ 748418 h 1496836"/>
                <a:gd name="connsiteX14" fmla="*/ 888971 w 10804068"/>
                <a:gd name="connsiteY14" fmla="*/ 0 h 14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068" h="1496836">
                  <a:moveTo>
                    <a:pt x="888971" y="0"/>
                  </a:moveTo>
                  <a:cubicBezTo>
                    <a:pt x="1257195" y="0"/>
                    <a:pt x="1573129" y="188481"/>
                    <a:pt x="1708083" y="457100"/>
                  </a:cubicBezTo>
                  <a:lnTo>
                    <a:pt x="1741452" y="547603"/>
                  </a:lnTo>
                  <a:lnTo>
                    <a:pt x="9086271" y="547603"/>
                  </a:lnTo>
                  <a:lnTo>
                    <a:pt x="9120330" y="454440"/>
                  </a:lnTo>
                  <a:cubicBezTo>
                    <a:pt x="9253360" y="187385"/>
                    <a:pt x="9564791" y="0"/>
                    <a:pt x="9927767" y="0"/>
                  </a:cubicBezTo>
                  <a:cubicBezTo>
                    <a:pt x="10411735" y="0"/>
                    <a:pt x="10804068" y="333128"/>
                    <a:pt x="10804068" y="744063"/>
                  </a:cubicBezTo>
                  <a:cubicBezTo>
                    <a:pt x="10804068" y="1154998"/>
                    <a:pt x="10411735" y="1488126"/>
                    <a:pt x="9927767" y="1488126"/>
                  </a:cubicBezTo>
                  <a:cubicBezTo>
                    <a:pt x="9564791" y="1488126"/>
                    <a:pt x="9253360" y="1300742"/>
                    <a:pt x="9120330" y="1033686"/>
                  </a:cubicBezTo>
                  <a:lnTo>
                    <a:pt x="9103404" y="987386"/>
                  </a:lnTo>
                  <a:lnTo>
                    <a:pt x="1727385" y="987386"/>
                  </a:lnTo>
                  <a:lnTo>
                    <a:pt x="1708083" y="1039736"/>
                  </a:lnTo>
                  <a:cubicBezTo>
                    <a:pt x="1573129" y="1308355"/>
                    <a:pt x="1257195" y="1496836"/>
                    <a:pt x="888971" y="1496836"/>
                  </a:cubicBezTo>
                  <a:cubicBezTo>
                    <a:pt x="398006" y="1496836"/>
                    <a:pt x="0" y="1161758"/>
                    <a:pt x="0" y="748418"/>
                  </a:cubicBezTo>
                  <a:cubicBezTo>
                    <a:pt x="0" y="335078"/>
                    <a:pt x="398006" y="0"/>
                    <a:pt x="888971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tx1"/>
                </a:gs>
                <a:gs pos="0">
                  <a:schemeClr val="tx1"/>
                </a:gs>
                <a:gs pos="87800">
                  <a:schemeClr val="bg1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8" descr="http://ih3.redbubble.net/image.10683460.1809/flat,550x550,075,f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79323"/>
              <a:ext cx="844731" cy="1053519"/>
            </a:xfrm>
            <a:prstGeom prst="rect">
              <a:avLst/>
            </a:prstGeom>
            <a:noFill/>
            <a:effectLst>
              <a:glow rad="12700">
                <a:srgbClr val="7030A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692409" y="6417465"/>
              <a:ext cx="1881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n>
                    <a:solidFill>
                      <a:srgbClr val="7030A0"/>
                    </a:solidFill>
                  </a:ln>
                  <a:solidFill>
                    <a:prstClr val="white"/>
                  </a:solidFill>
                  <a:latin typeface="Olde English" panose="02000506020000020004" pitchFamily="2" charset="0"/>
                </a:rPr>
                <a:t>ARK AGES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64633" y="6418975"/>
            <a:ext cx="310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What makes a hero?</a:t>
            </a:r>
          </a:p>
        </p:txBody>
      </p:sp>
      <p:pic>
        <p:nvPicPr>
          <p:cNvPr id="14" name="Picture 2" descr="http://2.bp.blogspot.com/-DZ8CWIoQw88/UNI5S19cWYI/AAAAAAAAIkQ/bEaJuiuGQtI/s1600/Robin_Hood_fan_art___colored_by_wolfb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73" y="5906161"/>
            <a:ext cx="987076" cy="12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opengameart.org/sites/default/files/spellun-sp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6234" y="6117130"/>
            <a:ext cx="8090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47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699</Words>
  <Application>Microsoft Office PowerPoint</Application>
  <PresentationFormat>On-screen Show (4:3)</PresentationFormat>
  <Paragraphs>81</Paragraphs>
  <Slides>16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Blackadder ITC</vt:lpstr>
      <vt:lpstr>Calibri</vt:lpstr>
      <vt:lpstr>Criminology</vt:lpstr>
      <vt:lpstr>Garamond</vt:lpstr>
      <vt:lpstr>MS Reference Sans Serif</vt:lpstr>
      <vt:lpstr>Olde English</vt:lpstr>
      <vt:lpstr>Times New Roman</vt:lpstr>
      <vt:lpstr>Wingdings</vt:lpstr>
      <vt:lpstr>Office Theme</vt:lpstr>
      <vt:lpstr>2_Office Theme</vt:lpstr>
      <vt:lpstr>PowerPoint Presentation</vt:lpstr>
      <vt:lpstr>Geography</vt:lpstr>
      <vt:lpstr>PowerPoint Presentation</vt:lpstr>
      <vt:lpstr>Analyze this</vt:lpstr>
      <vt:lpstr>PowerPoint Presentation</vt:lpstr>
      <vt:lpstr>PowerPoint Presentation</vt:lpstr>
      <vt:lpstr>Legacy</vt:lpstr>
      <vt:lpstr>The Vikings</vt:lpstr>
      <vt:lpstr>PowerPoint Presentation</vt:lpstr>
      <vt:lpstr>PowerPoint Presentation</vt:lpstr>
      <vt:lpstr>King Henry vs. Pope Gregory</vt:lpstr>
      <vt:lpstr>PowerPoint Presentation</vt:lpstr>
      <vt:lpstr>PowerPoint Presentation</vt:lpstr>
      <vt:lpstr>PowerPoint Presentation</vt:lpstr>
      <vt:lpstr>PowerPoint Presentation</vt:lpstr>
      <vt:lpstr>Pope Gregory Vs Henry 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Jeramey Anderson</dc:creator>
  <cp:lastModifiedBy>Vladimir Borombozin</cp:lastModifiedBy>
  <cp:revision>4</cp:revision>
  <dcterms:modified xsi:type="dcterms:W3CDTF">2018-10-26T19:54:26Z</dcterms:modified>
</cp:coreProperties>
</file>