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20" r:id="rId2"/>
  </p:sldMasterIdLst>
  <p:notesMasterIdLst>
    <p:notesMasterId r:id="rId10"/>
  </p:notesMasterIdLst>
  <p:handoutMasterIdLst>
    <p:handoutMasterId r:id="rId11"/>
  </p:handoutMasterIdLst>
  <p:sldIdLst>
    <p:sldId id="359" r:id="rId3"/>
    <p:sldId id="356" r:id="rId4"/>
    <p:sldId id="357" r:id="rId5"/>
    <p:sldId id="307" r:id="rId6"/>
    <p:sldId id="308" r:id="rId7"/>
    <p:sldId id="325" r:id="rId8"/>
    <p:sldId id="35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67676"/>
    <a:srgbClr val="5F5F66"/>
    <a:srgbClr val="00FF00"/>
    <a:srgbClr val="6B6B6B"/>
    <a:srgbClr val="6C6C6C"/>
    <a:srgbClr val="4A4A4C"/>
    <a:srgbClr val="44415B"/>
    <a:srgbClr val="4E4E4E"/>
    <a:srgbClr val="1A1A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5155" autoAdjust="0"/>
  </p:normalViewPr>
  <p:slideViewPr>
    <p:cSldViewPr snapToGrid="0">
      <p:cViewPr varScale="1">
        <p:scale>
          <a:sx n="66" d="100"/>
          <a:sy n="66" d="100"/>
        </p:scale>
        <p:origin x="6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60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20B8B2-DA9E-41F7-BDF0-0235F4DF9A8C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938B9-CDE5-48B5-94D2-36454D1B4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3215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B74C5-97E9-4A8E-B47A-893266EAC2BD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1C54EC-E66C-4C4D-B688-99B5245A3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738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79F41A-0F33-4436-8E6B-5C166F3899B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buFontTx/>
              <a:buAutoNum type="arabicPeriod" startAt="7"/>
            </a:pPr>
            <a:r>
              <a:rPr lang="en-US" altLang="en-US" b="1">
                <a:latin typeface="Times New Roman" pitchFamily="18" charset="0"/>
                <a:cs typeface="Times New Roman" pitchFamily="18" charset="0"/>
              </a:rPr>
              <a:t>Which of these best defines feudalism? </a:t>
            </a:r>
            <a:r>
              <a:rPr lang="en-US" altLang="en-US" b="1" i="1">
                <a:latin typeface="Times New Roman" pitchFamily="18" charset="0"/>
                <a:cs typeface="Times New Roman" pitchFamily="18" charset="0"/>
              </a:rPr>
              <a:t>(7.6.2)</a:t>
            </a:r>
            <a:endParaRPr lang="en-US" altLang="en-US" b="1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Tx/>
              <a:buAutoNum type="alphaUcPeriod"/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A political and economic arrangement in which a lord provides protection in exchange for loyalty and service.</a:t>
            </a:r>
          </a:p>
          <a:p>
            <a:pPr marL="800100" lvl="1" indent="-342900">
              <a:buFontTx/>
              <a:buAutoNum type="alphaUcPeriod"/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A system of exchange where laborers work for wages in the form of money.</a:t>
            </a:r>
          </a:p>
          <a:p>
            <a:pPr marL="800100" lvl="1" indent="-342900">
              <a:buFontTx/>
              <a:buAutoNum type="alphaUcPeriod"/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A hierarchy designed to ensure only monarchs are protected.</a:t>
            </a:r>
          </a:p>
          <a:p>
            <a:pPr marL="800100" lvl="1" indent="-342900">
              <a:buFontTx/>
              <a:buAutoNum type="alphaUcPeriod"/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A social order with kings at the top and knights at the bottom.</a:t>
            </a:r>
          </a:p>
          <a:p>
            <a:pPr marL="800100" lvl="1" indent="-342900">
              <a:buFontTx/>
              <a:buAutoNum type="alphaUcPeriod"/>
            </a:pPr>
            <a:endParaRPr lang="en-US" altLang="en-US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 startAt="10"/>
            </a:pPr>
            <a:r>
              <a:rPr lang="en-US" altLang="en-US" b="1">
                <a:latin typeface="Times New Roman" pitchFamily="18" charset="0"/>
                <a:cs typeface="Times New Roman" pitchFamily="18" charset="0"/>
              </a:rPr>
              <a:t>Which of these was true of a feudal society? </a:t>
            </a:r>
            <a:r>
              <a:rPr lang="en-US" altLang="en-US" b="1" i="1">
                <a:latin typeface="Times New Roman" pitchFamily="18" charset="0"/>
                <a:cs typeface="Times New Roman" pitchFamily="18" charset="0"/>
              </a:rPr>
              <a:t>(7.6.3)</a:t>
            </a:r>
            <a:endParaRPr lang="en-US" altLang="en-US" b="1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Tx/>
              <a:buAutoNum type="alphaUcPeriod"/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Most of people’s basic needs were cared for.</a:t>
            </a:r>
          </a:p>
          <a:p>
            <a:pPr marL="800100" lvl="1" indent="-342900">
              <a:buFontTx/>
              <a:buAutoNum type="alphaUcPeriod"/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People gave loyalty directly to local lords instead of distant kings.</a:t>
            </a:r>
          </a:p>
          <a:p>
            <a:pPr marL="800100" lvl="1" indent="-342900">
              <a:buFontTx/>
              <a:buAutoNum type="alphaUcPeriod"/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Serfs worked very hard but were protected.</a:t>
            </a:r>
          </a:p>
          <a:p>
            <a:pPr marL="800100" lvl="1" indent="-342900">
              <a:buFontTx/>
              <a:buAutoNum type="alphaUcPeriod"/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All the above.</a:t>
            </a:r>
          </a:p>
          <a:p>
            <a:pPr marL="800100" lvl="1" indent="-342900"/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179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79FC1ED-A38D-4F86-906F-22C94AB35775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620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F400227-E3B4-47A9-BC1F-05F579725542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Fix it – beer!</a:t>
            </a:r>
          </a:p>
        </p:txBody>
      </p:sp>
    </p:spTree>
    <p:extLst>
      <p:ext uri="{BB962C8B-B14F-4D97-AF65-F5344CB8AC3E}">
        <p14:creationId xmlns:p14="http://schemas.microsoft.com/office/powerpoint/2010/main" val="2668418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Knights are jerks</a:t>
            </a:r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0A94995-A05E-4EC4-B734-1856B01FC3A4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761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/>
              <a:t>3-2-1 (you tube gameshow or movie countdown clip)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DF4D24-2C33-4094-BFC8-7F4D0D151F70}" type="slidenum">
              <a:rPr 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597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4F3B517-EDCA-4750-93F5-832C7AC75FC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35A4EC-3940-4D36-8CAE-879AA1458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396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4F3B517-EDCA-4750-93F5-832C7AC75FC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35A4EC-3940-4D36-8CAE-879AA1458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3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4F3B517-EDCA-4750-93F5-832C7AC75FC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35A4EC-3940-4D36-8CAE-879AA1458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448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EE76D-A897-4358-A7C4-481D2589DC5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D3514-3879-492A-B33C-D1F25FA487E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0578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C383A-5A18-4D04-9FB7-838837F5C10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4FF21-D8F4-43C3-BF07-1F4691C9DAB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82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30394-0261-4FAE-B334-540434F0C23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B35F3-A65E-4B18-9D70-DD21E81522F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853AF-3E3A-41B2-92A8-F579D172AC7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1A3D3-3FBF-4AAB-B7E1-FDA014AA9C0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064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F59CC-F362-481A-9370-ED7D0FA36EE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DF34E-F338-42DC-B02F-455E8FC963F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298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54E55-F2DB-4B52-B37F-764E2567E39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5B00A-DD73-4663-BA20-F18EC9EE593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2087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FC3C6-A789-4B5E-9DB2-674FE5C68A8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48582-3AA7-42E7-B8B5-F7A23134686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2856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9CCEB-1EC4-4B89-B676-C63315F391F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2267B-9970-47DF-AA25-D624AF9D071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580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4F3B517-EDCA-4750-93F5-832C7AC75FC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35A4EC-3940-4D36-8CAE-879AA1458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712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D5E27-98F9-456C-8820-ECE0865E9D6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02985-4B1B-40FF-88CA-46B7F50F4E6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3488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1FD9A-39E4-4B82-ACE9-9C677AFBD62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C6C8B-234D-4D91-9639-2C7ACEC34A6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930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41D12-F54A-4CA9-99FB-7E0FC801B0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BD325-27AB-4311-8FC6-38F2E183594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314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4F3B517-EDCA-4750-93F5-832C7AC75FC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35A4EC-3940-4D36-8CAE-879AA1458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19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4F3B517-EDCA-4750-93F5-832C7AC75FC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35A4EC-3940-4D36-8CAE-879AA1458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560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4F3B517-EDCA-4750-93F5-832C7AC75FC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35A4EC-3940-4D36-8CAE-879AA1458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4F3B517-EDCA-4750-93F5-832C7AC75FC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35A4EC-3940-4D36-8CAE-879AA1458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261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4F3B517-EDCA-4750-93F5-832C7AC75FC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35A4EC-3940-4D36-8CAE-879AA1458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84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4F3B517-EDCA-4750-93F5-832C7AC75FC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35A4EC-3940-4D36-8CAE-879AA1458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737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4F3B517-EDCA-4750-93F5-832C7AC75FC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35A4EC-3940-4D36-8CAE-879AA1458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8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-783767" y="5870612"/>
            <a:ext cx="10804068" cy="1496836"/>
            <a:chOff x="-783767" y="5870612"/>
            <a:chExt cx="10804068" cy="1496836"/>
          </a:xfrm>
        </p:grpSpPr>
        <p:sp>
          <p:nvSpPr>
            <p:cNvPr id="6" name="Freeform 5"/>
            <p:cNvSpPr/>
            <p:nvPr userDrawn="1"/>
          </p:nvSpPr>
          <p:spPr>
            <a:xfrm>
              <a:off x="-783767" y="5870612"/>
              <a:ext cx="10804068" cy="1496836"/>
            </a:xfrm>
            <a:custGeom>
              <a:avLst/>
              <a:gdLst>
                <a:gd name="connsiteX0" fmla="*/ 888971 w 10804068"/>
                <a:gd name="connsiteY0" fmla="*/ 0 h 1496836"/>
                <a:gd name="connsiteX1" fmla="*/ 1708083 w 10804068"/>
                <a:gd name="connsiteY1" fmla="*/ 457100 h 1496836"/>
                <a:gd name="connsiteX2" fmla="*/ 1741452 w 10804068"/>
                <a:gd name="connsiteY2" fmla="*/ 547603 h 1496836"/>
                <a:gd name="connsiteX3" fmla="*/ 9086271 w 10804068"/>
                <a:gd name="connsiteY3" fmla="*/ 547603 h 1496836"/>
                <a:gd name="connsiteX4" fmla="*/ 9120330 w 10804068"/>
                <a:gd name="connsiteY4" fmla="*/ 454440 h 1496836"/>
                <a:gd name="connsiteX5" fmla="*/ 9927767 w 10804068"/>
                <a:gd name="connsiteY5" fmla="*/ 0 h 1496836"/>
                <a:gd name="connsiteX6" fmla="*/ 10804068 w 10804068"/>
                <a:gd name="connsiteY6" fmla="*/ 744063 h 1496836"/>
                <a:gd name="connsiteX7" fmla="*/ 9927767 w 10804068"/>
                <a:gd name="connsiteY7" fmla="*/ 1488126 h 1496836"/>
                <a:gd name="connsiteX8" fmla="*/ 9120330 w 10804068"/>
                <a:gd name="connsiteY8" fmla="*/ 1033686 h 1496836"/>
                <a:gd name="connsiteX9" fmla="*/ 9103404 w 10804068"/>
                <a:gd name="connsiteY9" fmla="*/ 987386 h 1496836"/>
                <a:gd name="connsiteX10" fmla="*/ 1727385 w 10804068"/>
                <a:gd name="connsiteY10" fmla="*/ 987386 h 1496836"/>
                <a:gd name="connsiteX11" fmla="*/ 1708083 w 10804068"/>
                <a:gd name="connsiteY11" fmla="*/ 1039736 h 1496836"/>
                <a:gd name="connsiteX12" fmla="*/ 888971 w 10804068"/>
                <a:gd name="connsiteY12" fmla="*/ 1496836 h 1496836"/>
                <a:gd name="connsiteX13" fmla="*/ 0 w 10804068"/>
                <a:gd name="connsiteY13" fmla="*/ 748418 h 1496836"/>
                <a:gd name="connsiteX14" fmla="*/ 888971 w 10804068"/>
                <a:gd name="connsiteY14" fmla="*/ 0 h 149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04068" h="1496836">
                  <a:moveTo>
                    <a:pt x="888971" y="0"/>
                  </a:moveTo>
                  <a:cubicBezTo>
                    <a:pt x="1257195" y="0"/>
                    <a:pt x="1573129" y="188481"/>
                    <a:pt x="1708083" y="457100"/>
                  </a:cubicBezTo>
                  <a:lnTo>
                    <a:pt x="1741452" y="547603"/>
                  </a:lnTo>
                  <a:lnTo>
                    <a:pt x="9086271" y="547603"/>
                  </a:lnTo>
                  <a:lnTo>
                    <a:pt x="9120330" y="454440"/>
                  </a:lnTo>
                  <a:cubicBezTo>
                    <a:pt x="9253360" y="187385"/>
                    <a:pt x="9564791" y="0"/>
                    <a:pt x="9927767" y="0"/>
                  </a:cubicBezTo>
                  <a:cubicBezTo>
                    <a:pt x="10411735" y="0"/>
                    <a:pt x="10804068" y="333128"/>
                    <a:pt x="10804068" y="744063"/>
                  </a:cubicBezTo>
                  <a:cubicBezTo>
                    <a:pt x="10804068" y="1154998"/>
                    <a:pt x="10411735" y="1488126"/>
                    <a:pt x="9927767" y="1488126"/>
                  </a:cubicBezTo>
                  <a:cubicBezTo>
                    <a:pt x="9564791" y="1488126"/>
                    <a:pt x="9253360" y="1300742"/>
                    <a:pt x="9120330" y="1033686"/>
                  </a:cubicBezTo>
                  <a:lnTo>
                    <a:pt x="9103404" y="987386"/>
                  </a:lnTo>
                  <a:lnTo>
                    <a:pt x="1727385" y="987386"/>
                  </a:lnTo>
                  <a:lnTo>
                    <a:pt x="1708083" y="1039736"/>
                  </a:lnTo>
                  <a:cubicBezTo>
                    <a:pt x="1573129" y="1308355"/>
                    <a:pt x="1257195" y="1496836"/>
                    <a:pt x="888971" y="1496836"/>
                  </a:cubicBezTo>
                  <a:cubicBezTo>
                    <a:pt x="398006" y="1496836"/>
                    <a:pt x="0" y="1161758"/>
                    <a:pt x="0" y="748418"/>
                  </a:cubicBezTo>
                  <a:cubicBezTo>
                    <a:pt x="0" y="335078"/>
                    <a:pt x="398006" y="0"/>
                    <a:pt x="888971" y="0"/>
                  </a:cubicBezTo>
                  <a:close/>
                </a:path>
              </a:pathLst>
            </a:custGeom>
            <a:gradFill flip="none" rotWithShape="1">
              <a:gsLst>
                <a:gs pos="25000">
                  <a:schemeClr val="tx1"/>
                </a:gs>
                <a:gs pos="0">
                  <a:schemeClr val="tx1"/>
                </a:gs>
                <a:gs pos="87800">
                  <a:schemeClr val="bg1"/>
                </a:gs>
                <a:gs pos="50000">
                  <a:schemeClr val="bg1">
                    <a:lumMod val="6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32" name="Picture 8" descr="http://ih3.redbubble.net/image.10683460.1809/flat,550x550,075,f.jpg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79323"/>
              <a:ext cx="844731" cy="1053519"/>
            </a:xfrm>
            <a:prstGeom prst="rect">
              <a:avLst/>
            </a:prstGeom>
            <a:noFill/>
            <a:effectLst>
              <a:glow rad="12700">
                <a:srgbClr val="7030A0">
                  <a:alpha val="60000"/>
                </a:srgb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/>
            <p:cNvSpPr txBox="1"/>
            <p:nvPr userDrawn="1"/>
          </p:nvSpPr>
          <p:spPr>
            <a:xfrm>
              <a:off x="692409" y="6417465"/>
              <a:ext cx="18810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n>
                    <a:solidFill>
                      <a:srgbClr val="7030A0"/>
                    </a:solidFill>
                  </a:ln>
                  <a:solidFill>
                    <a:schemeClr val="bg1"/>
                  </a:solidFill>
                  <a:latin typeface="Olde English" panose="02000506020000020004" pitchFamily="2" charset="0"/>
                </a:rPr>
                <a:t>ARK AGES</a:t>
              </a:r>
            </a:p>
          </p:txBody>
        </p:sp>
      </p:grpSp>
      <p:sp>
        <p:nvSpPr>
          <p:cNvPr id="2" name="TextBox 1"/>
          <p:cNvSpPr txBox="1"/>
          <p:nvPr userDrawn="1"/>
        </p:nvSpPr>
        <p:spPr>
          <a:xfrm>
            <a:off x="3064633" y="6418975"/>
            <a:ext cx="3107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What makes a hero?</a:t>
            </a:r>
          </a:p>
        </p:txBody>
      </p:sp>
    </p:spTree>
    <p:extLst>
      <p:ext uri="{BB962C8B-B14F-4D97-AF65-F5344CB8AC3E}">
        <p14:creationId xmlns:p14="http://schemas.microsoft.com/office/powerpoint/2010/main" val="4077337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18234F-3207-4810-8219-8A5354EADB2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8C832F-3ACF-48C0-ACCE-296CAF28F9B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196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1000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"/>
            <a:ext cx="9144000" cy="6440992"/>
          </a:xfrm>
          <a:prstGeom prst="rect">
            <a:avLst/>
          </a:prstGeom>
          <a:solidFill>
            <a:srgbClr val="1A1A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075" y="298083"/>
            <a:ext cx="8915400" cy="4525962"/>
          </a:xfrm>
        </p:spPr>
        <p:txBody>
          <a:bodyPr/>
          <a:lstStyle/>
          <a:p>
            <a:pPr eaLnBrk="1" hangingPunct="1"/>
            <a:r>
              <a:rPr lang="en-US" altLang="en-US" sz="3600" b="1" u="sng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Feudalism</a:t>
            </a:r>
            <a:r>
              <a:rPr lang="en-US" altLang="en-US" sz="3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- a system of rule where people trade their work for protection</a:t>
            </a:r>
          </a:p>
          <a:p>
            <a:pPr>
              <a:buFont typeface="Arial" panose="020B0604020202020204" pitchFamily="34" charset="0"/>
              <a:buChar char="◊"/>
            </a:pPr>
            <a:r>
              <a:rPr lang="en-US" altLang="en-US" sz="36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People with money bought walls and warriors to protect them.</a:t>
            </a:r>
            <a:endParaRPr lang="en-US" altLang="en-US" sz="3600" b="1" dirty="0">
              <a:ln>
                <a:solidFill>
                  <a:schemeClr val="tx1"/>
                </a:solidFill>
              </a:ln>
              <a:solidFill>
                <a:srgbClr val="00FF00"/>
              </a:solidFill>
            </a:endParaRPr>
          </a:p>
          <a:p>
            <a:pPr eaLnBrk="1" hangingPunct="1">
              <a:buFont typeface="Arial" panose="020B0604020202020204" pitchFamily="34" charset="0"/>
              <a:buChar char="◊"/>
            </a:pPr>
            <a:r>
              <a:rPr lang="en-US" altLang="en-US" sz="36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Basic needs are provided for </a:t>
            </a:r>
            <a:r>
              <a:rPr lang="en-US" altLang="en-US" sz="3600" b="1" dirty="0">
                <a:ln>
                  <a:solidFill>
                    <a:schemeClr val="tx1"/>
                  </a:solidFill>
                </a:ln>
                <a:solidFill>
                  <a:srgbClr val="00FF00"/>
                </a:solidFill>
              </a:rPr>
              <a:t>(but not much else)</a:t>
            </a:r>
          </a:p>
          <a:p>
            <a:pPr marL="0" indent="0" eaLnBrk="1" hangingPunct="1">
              <a:buNone/>
            </a:pPr>
            <a:endParaRPr lang="en-US" altLang="en-US" sz="3600" b="1" dirty="0">
              <a:solidFill>
                <a:srgbClr val="00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64633" y="6418975"/>
            <a:ext cx="3107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makes a hero?</a:t>
            </a:r>
          </a:p>
        </p:txBody>
      </p:sp>
    </p:spTree>
    <p:extLst>
      <p:ext uri="{BB962C8B-B14F-4D97-AF65-F5344CB8AC3E}">
        <p14:creationId xmlns:p14="http://schemas.microsoft.com/office/powerpoint/2010/main" val="1383930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Univers-CondensedBold"/>
              </a:rPr>
              <a:t>Social Structure of Feudalism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Univers-Condensed"/>
              </a:rPr>
              <a:t>1. Explain the mutual obligations of the feudal system.</a:t>
            </a:r>
          </a:p>
          <a:p>
            <a:r>
              <a:rPr lang="en-US" dirty="0">
                <a:latin typeface="Univers-Condensed"/>
              </a:rPr>
              <a:t>2. Explain why the feudal system often resulted in complicated alliances.</a:t>
            </a:r>
          </a:p>
          <a:p>
            <a:r>
              <a:rPr lang="en-US" dirty="0">
                <a:latin typeface="Univers-Condensed"/>
              </a:rPr>
              <a:t>3. Describe feudal social classes.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025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Univers-CondensedBold"/>
              </a:rPr>
              <a:t>Economic Structure of Feudalism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Univers-Condensed"/>
              </a:rPr>
              <a:t>4. Explain the mutual obligations between lord and serfs under the manor system.</a:t>
            </a:r>
          </a:p>
          <a:p>
            <a:r>
              <a:rPr lang="en-US" dirty="0">
                <a:latin typeface="Univers-Condensed"/>
              </a:rPr>
              <a:t>5. Explain why the serfs rarely had to leave their manor.</a:t>
            </a:r>
          </a:p>
          <a:p>
            <a:r>
              <a:rPr lang="en-US" dirty="0">
                <a:latin typeface="Univers-Condensed"/>
              </a:rPr>
              <a:t>6. Explain why the serfs accepted their economic hardships.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435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-1524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5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Peasants</a:t>
            </a:r>
          </a:p>
        </p:txBody>
      </p:sp>
      <p:sp>
        <p:nvSpPr>
          <p:cNvPr id="25604" name="Subtitle 4"/>
          <p:cNvSpPr>
            <a:spLocks noGrp="1"/>
          </p:cNvSpPr>
          <p:nvPr>
            <p:ph type="subTitle" idx="1"/>
          </p:nvPr>
        </p:nvSpPr>
        <p:spPr>
          <a:xfrm>
            <a:off x="571500" y="1317625"/>
            <a:ext cx="8001000" cy="1752600"/>
          </a:xfrm>
        </p:spPr>
        <p:txBody>
          <a:bodyPr/>
          <a:lstStyle/>
          <a:p>
            <a:r>
              <a:rPr lang="en-US" altLang="en-US" sz="3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Farmers or laborers of low social rank.</a:t>
            </a:r>
          </a:p>
        </p:txBody>
      </p:sp>
      <p:pic>
        <p:nvPicPr>
          <p:cNvPr id="6" name="Picture 5" descr="http://ih3.redbubble.net/image.10683460.1809/flat,550x550,075,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79323"/>
            <a:ext cx="844731" cy="1053519"/>
          </a:xfrm>
          <a:prstGeom prst="rect">
            <a:avLst/>
          </a:prstGeom>
          <a:noFill/>
          <a:effectLst>
            <a:glow rad="12700">
              <a:srgbClr val="7030A0">
                <a:alpha val="6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92409" y="6417465"/>
            <a:ext cx="1881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  <a:latin typeface="Olde English" panose="02000506020000020004" pitchFamily="2" charset="0"/>
              </a:rPr>
              <a:t>ARK AGES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-783767" y="5870612"/>
            <a:ext cx="10804068" cy="1496836"/>
            <a:chOff x="-783767" y="5870612"/>
            <a:chExt cx="10804068" cy="1496836"/>
          </a:xfrm>
        </p:grpSpPr>
        <p:sp>
          <p:nvSpPr>
            <p:cNvPr id="9" name="Freeform 8"/>
            <p:cNvSpPr/>
            <p:nvPr userDrawn="1"/>
          </p:nvSpPr>
          <p:spPr>
            <a:xfrm>
              <a:off x="-783767" y="5870612"/>
              <a:ext cx="10804068" cy="1496836"/>
            </a:xfrm>
            <a:custGeom>
              <a:avLst/>
              <a:gdLst>
                <a:gd name="connsiteX0" fmla="*/ 888971 w 10804068"/>
                <a:gd name="connsiteY0" fmla="*/ 0 h 1496836"/>
                <a:gd name="connsiteX1" fmla="*/ 1708083 w 10804068"/>
                <a:gd name="connsiteY1" fmla="*/ 457100 h 1496836"/>
                <a:gd name="connsiteX2" fmla="*/ 1741452 w 10804068"/>
                <a:gd name="connsiteY2" fmla="*/ 547603 h 1496836"/>
                <a:gd name="connsiteX3" fmla="*/ 9086271 w 10804068"/>
                <a:gd name="connsiteY3" fmla="*/ 547603 h 1496836"/>
                <a:gd name="connsiteX4" fmla="*/ 9120330 w 10804068"/>
                <a:gd name="connsiteY4" fmla="*/ 454440 h 1496836"/>
                <a:gd name="connsiteX5" fmla="*/ 9927767 w 10804068"/>
                <a:gd name="connsiteY5" fmla="*/ 0 h 1496836"/>
                <a:gd name="connsiteX6" fmla="*/ 10804068 w 10804068"/>
                <a:gd name="connsiteY6" fmla="*/ 744063 h 1496836"/>
                <a:gd name="connsiteX7" fmla="*/ 9927767 w 10804068"/>
                <a:gd name="connsiteY7" fmla="*/ 1488126 h 1496836"/>
                <a:gd name="connsiteX8" fmla="*/ 9120330 w 10804068"/>
                <a:gd name="connsiteY8" fmla="*/ 1033686 h 1496836"/>
                <a:gd name="connsiteX9" fmla="*/ 9103404 w 10804068"/>
                <a:gd name="connsiteY9" fmla="*/ 987386 h 1496836"/>
                <a:gd name="connsiteX10" fmla="*/ 1727385 w 10804068"/>
                <a:gd name="connsiteY10" fmla="*/ 987386 h 1496836"/>
                <a:gd name="connsiteX11" fmla="*/ 1708083 w 10804068"/>
                <a:gd name="connsiteY11" fmla="*/ 1039736 h 1496836"/>
                <a:gd name="connsiteX12" fmla="*/ 888971 w 10804068"/>
                <a:gd name="connsiteY12" fmla="*/ 1496836 h 1496836"/>
                <a:gd name="connsiteX13" fmla="*/ 0 w 10804068"/>
                <a:gd name="connsiteY13" fmla="*/ 748418 h 1496836"/>
                <a:gd name="connsiteX14" fmla="*/ 888971 w 10804068"/>
                <a:gd name="connsiteY14" fmla="*/ 0 h 149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04068" h="1496836">
                  <a:moveTo>
                    <a:pt x="888971" y="0"/>
                  </a:moveTo>
                  <a:cubicBezTo>
                    <a:pt x="1257195" y="0"/>
                    <a:pt x="1573129" y="188481"/>
                    <a:pt x="1708083" y="457100"/>
                  </a:cubicBezTo>
                  <a:lnTo>
                    <a:pt x="1741452" y="547603"/>
                  </a:lnTo>
                  <a:lnTo>
                    <a:pt x="9086271" y="547603"/>
                  </a:lnTo>
                  <a:lnTo>
                    <a:pt x="9120330" y="454440"/>
                  </a:lnTo>
                  <a:cubicBezTo>
                    <a:pt x="9253360" y="187385"/>
                    <a:pt x="9564791" y="0"/>
                    <a:pt x="9927767" y="0"/>
                  </a:cubicBezTo>
                  <a:cubicBezTo>
                    <a:pt x="10411735" y="0"/>
                    <a:pt x="10804068" y="333128"/>
                    <a:pt x="10804068" y="744063"/>
                  </a:cubicBezTo>
                  <a:cubicBezTo>
                    <a:pt x="10804068" y="1154998"/>
                    <a:pt x="10411735" y="1488126"/>
                    <a:pt x="9927767" y="1488126"/>
                  </a:cubicBezTo>
                  <a:cubicBezTo>
                    <a:pt x="9564791" y="1488126"/>
                    <a:pt x="9253360" y="1300742"/>
                    <a:pt x="9120330" y="1033686"/>
                  </a:cubicBezTo>
                  <a:lnTo>
                    <a:pt x="9103404" y="987386"/>
                  </a:lnTo>
                  <a:lnTo>
                    <a:pt x="1727385" y="987386"/>
                  </a:lnTo>
                  <a:lnTo>
                    <a:pt x="1708083" y="1039736"/>
                  </a:lnTo>
                  <a:cubicBezTo>
                    <a:pt x="1573129" y="1308355"/>
                    <a:pt x="1257195" y="1496836"/>
                    <a:pt x="888971" y="1496836"/>
                  </a:cubicBezTo>
                  <a:cubicBezTo>
                    <a:pt x="398006" y="1496836"/>
                    <a:pt x="0" y="1161758"/>
                    <a:pt x="0" y="748418"/>
                  </a:cubicBezTo>
                  <a:cubicBezTo>
                    <a:pt x="0" y="335078"/>
                    <a:pt x="398006" y="0"/>
                    <a:pt x="888971" y="0"/>
                  </a:cubicBezTo>
                  <a:close/>
                </a:path>
              </a:pathLst>
            </a:custGeom>
            <a:gradFill flip="none" rotWithShape="1">
              <a:gsLst>
                <a:gs pos="25000">
                  <a:schemeClr val="tx1"/>
                </a:gs>
                <a:gs pos="0">
                  <a:schemeClr val="tx1"/>
                </a:gs>
                <a:gs pos="87800">
                  <a:schemeClr val="bg1"/>
                </a:gs>
                <a:gs pos="50000">
                  <a:schemeClr val="bg1">
                    <a:lumMod val="6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10" name="Picture 8" descr="http://ih3.redbubble.net/image.10683460.1809/flat,550x550,075,f.jpg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79323"/>
              <a:ext cx="844731" cy="1053519"/>
            </a:xfrm>
            <a:prstGeom prst="rect">
              <a:avLst/>
            </a:prstGeom>
            <a:noFill/>
            <a:effectLst>
              <a:glow rad="12700">
                <a:srgbClr val="7030A0">
                  <a:alpha val="60000"/>
                </a:srgb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 userDrawn="1"/>
          </p:nvSpPr>
          <p:spPr>
            <a:xfrm>
              <a:off x="692409" y="6417465"/>
              <a:ext cx="18810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n>
                    <a:solidFill>
                      <a:srgbClr val="7030A0"/>
                    </a:solidFill>
                  </a:ln>
                  <a:solidFill>
                    <a:prstClr val="white"/>
                  </a:solidFill>
                  <a:latin typeface="Olde English" panose="02000506020000020004" pitchFamily="2" charset="0"/>
                </a:rPr>
                <a:t>ARK AGES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064633" y="6418975"/>
            <a:ext cx="3107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</a:rPr>
              <a:t>What makes a hero?</a:t>
            </a:r>
          </a:p>
        </p:txBody>
      </p:sp>
    </p:spTree>
    <p:extLst>
      <p:ext uri="{BB962C8B-B14F-4D97-AF65-F5344CB8AC3E}">
        <p14:creationId xmlns:p14="http://schemas.microsoft.com/office/powerpoint/2010/main" val="1888284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B6B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2.bp.blogspot.com/-DZ8CWIoQw88/UNI5S19cWYI/AAAAAAAAIkQ/bEaJuiuGQtI/s1600/Robin_Hood_fan_art___colored_by_wolfbon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8525" y="5906161"/>
            <a:ext cx="987076" cy="1276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14300" y="420465"/>
            <a:ext cx="8915400" cy="45259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◊"/>
            </a:pPr>
            <a:r>
              <a:rPr lang="en-US" altLang="en-US" sz="36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Peasant life was                                        pretty awful.</a:t>
            </a:r>
          </a:p>
          <a:p>
            <a:pPr>
              <a:buFont typeface="Arial" panose="020B0604020202020204" pitchFamily="34" charset="0"/>
              <a:buChar char="◊"/>
            </a:pPr>
            <a:r>
              <a:rPr lang="en-US" altLang="en-US" sz="3600" b="1" dirty="0">
                <a:ln>
                  <a:solidFill>
                    <a:schemeClr val="tx1"/>
                  </a:solidFill>
                </a:ln>
                <a:solidFill>
                  <a:srgbClr val="00FF00"/>
                </a:solidFill>
              </a:rPr>
              <a:t>Main food was                                 pottage. you’d take whatever                                 veggies you could                                           find and boil them into a mush. Yummy!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3600" b="1" dirty="0">
                <a:ln>
                  <a:solidFill>
                    <a:schemeClr val="tx1"/>
                  </a:solidFill>
                </a:ln>
                <a:solidFill>
                  <a:srgbClr val="00FF00"/>
                </a:solidFill>
              </a:rPr>
              <a:t>If you didn’t boil it you might get sick from the “fertilizer” they used.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3600" b="1" dirty="0">
              <a:solidFill>
                <a:srgbClr val="00FF00"/>
              </a:solidFill>
            </a:endParaRPr>
          </a:p>
        </p:txBody>
      </p:sp>
      <p:pic>
        <p:nvPicPr>
          <p:cNvPr id="11" name="Picture 10" descr="http://ih3.redbubble.net/image.10683460.1809/flat,550x550,075,f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5" y="5882097"/>
            <a:ext cx="844731" cy="1053519"/>
          </a:xfrm>
          <a:prstGeom prst="rect">
            <a:avLst/>
          </a:prstGeom>
          <a:noFill/>
          <a:effectLst>
            <a:glow rad="12700">
              <a:srgbClr val="7030A0">
                <a:alpha val="6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92164" y="6420239"/>
            <a:ext cx="1881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  <a:latin typeface="Olde English" panose="02000506020000020004" pitchFamily="2" charset="0"/>
              </a:rPr>
              <a:t>ARK AGES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64388" y="6421749"/>
            <a:ext cx="3107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</a:rPr>
              <a:t>What makes a hero?</a:t>
            </a:r>
          </a:p>
        </p:txBody>
      </p:sp>
    </p:spTree>
    <p:extLst>
      <p:ext uri="{BB962C8B-B14F-4D97-AF65-F5344CB8AC3E}">
        <p14:creationId xmlns:p14="http://schemas.microsoft.com/office/powerpoint/2010/main" val="384471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76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296840" y="829102"/>
            <a:ext cx="5585346" cy="4525963"/>
          </a:xfrm>
        </p:spPr>
        <p:txBody>
          <a:bodyPr/>
          <a:lstStyle/>
          <a:p>
            <a:pPr>
              <a:buFont typeface="Arial" panose="020B0604020202020204" pitchFamily="34" charset="0"/>
              <a:buChar char="◊"/>
            </a:pPr>
            <a:r>
              <a:rPr lang="en-US" altLang="en-US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They made their money from taxes and treasures taken in battle.</a:t>
            </a:r>
          </a:p>
          <a:p>
            <a:pPr>
              <a:buFont typeface="Arial" panose="020B0604020202020204" pitchFamily="34" charset="0"/>
              <a:buChar char="◊"/>
            </a:pPr>
            <a:r>
              <a:rPr lang="en-US" altLang="en-US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They treated peasants very badly </a:t>
            </a:r>
            <a:r>
              <a:rPr lang="en-US" altLang="en-US" b="1" dirty="0">
                <a:ln>
                  <a:solidFill>
                    <a:schemeClr val="tx1"/>
                  </a:solidFill>
                </a:ln>
                <a:solidFill>
                  <a:srgbClr val="00FF00"/>
                </a:solidFill>
              </a:rPr>
              <a:t>because they had the direct support of the kings.</a:t>
            </a:r>
          </a:p>
          <a:p>
            <a:pPr>
              <a:buFont typeface="Arial" panose="020B0604020202020204" pitchFamily="34" charset="0"/>
              <a:buChar char="◊"/>
            </a:pPr>
            <a:r>
              <a:rPr lang="en-US" altLang="en-US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They also had enough money to “buy” salvation from the church.</a:t>
            </a:r>
          </a:p>
        </p:txBody>
      </p:sp>
      <p:pic>
        <p:nvPicPr>
          <p:cNvPr id="7" name="Picture 2" descr="http://2.bp.blogspot.com/-DZ8CWIoQw88/UNI5S19cWYI/AAAAAAAAIkQ/bEaJuiuGQtI/s1600/Robin_Hood_fan_art___colored_by_wolfbon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173" y="5906161"/>
            <a:ext cx="987076" cy="1276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opengameart.org/sites/default/files/spellun-sprit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30702" y="6115878"/>
            <a:ext cx="693955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256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flipH="1" flipV="1">
            <a:off x="0" y="2"/>
            <a:ext cx="912495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12915" y="-960"/>
            <a:ext cx="609912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0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FF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igital Readout Thick Upright" pitchFamily="2" charset="0"/>
              </a:rPr>
              <a:t>3-2-1</a:t>
            </a:r>
          </a:p>
        </p:txBody>
      </p:sp>
      <p:sp>
        <p:nvSpPr>
          <p:cNvPr id="8" name="Rectangle 7"/>
          <p:cNvSpPr/>
          <p:nvPr/>
        </p:nvSpPr>
        <p:spPr>
          <a:xfrm>
            <a:off x="68239" y="1476532"/>
            <a:ext cx="898847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FF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igital Readout Thick Upright" pitchFamily="2" charset="0"/>
              </a:rPr>
              <a:t>Create a 3-2-1 Summary by writing:</a:t>
            </a:r>
          </a:p>
        </p:txBody>
      </p:sp>
      <p:sp>
        <p:nvSpPr>
          <p:cNvPr id="9" name="Rectangle 8"/>
          <p:cNvSpPr/>
          <p:nvPr/>
        </p:nvSpPr>
        <p:spPr>
          <a:xfrm>
            <a:off x="262492" y="2286000"/>
            <a:ext cx="1268297" cy="4524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FF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igital Readout Thick Upright" pitchFamily="2" charset="0"/>
              </a:rPr>
              <a:t>3-</a:t>
            </a:r>
          </a:p>
          <a:p>
            <a:pPr algn="ctr">
              <a:defRPr/>
            </a:pPr>
            <a:r>
              <a:rPr lang="en-US" sz="9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FF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igital Readout Thick Upright" pitchFamily="2" charset="0"/>
              </a:rPr>
              <a:t>2-</a:t>
            </a:r>
          </a:p>
          <a:p>
            <a:pPr algn="ctr">
              <a:defRPr/>
            </a:pPr>
            <a:r>
              <a:rPr lang="en-US" sz="9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FF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igital Readout Thick Upright" pitchFamily="2" charset="0"/>
              </a:rPr>
              <a:t>1-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71600" y="28956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00FF00"/>
                </a:solidFill>
                <a:latin typeface="Arial Black" pitchFamily="34" charset="0"/>
              </a:rPr>
              <a:t>Classes in Feudalism</a:t>
            </a:r>
          </a:p>
        </p:txBody>
      </p:sp>
      <p:pic>
        <p:nvPicPr>
          <p:cNvPr id="2" name="3 2 1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cstate="print"/>
          <a:stretch>
            <a:fillRect/>
          </a:stretch>
        </p:blipFill>
        <p:spPr>
          <a:xfrm>
            <a:off x="-19050" y="-960"/>
            <a:ext cx="9144000" cy="6858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447800" y="5638800"/>
            <a:ext cx="54796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00FF00"/>
                </a:solidFill>
                <a:latin typeface="Arial Black" pitchFamily="34" charset="0"/>
              </a:rPr>
              <a:t>Reason knights weren’t heroes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67974" y="4271323"/>
            <a:ext cx="75941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00FF00"/>
                </a:solidFill>
                <a:latin typeface="Arial Black" pitchFamily="34" charset="0"/>
              </a:rPr>
              <a:t>Bad things about being a peasant</a:t>
            </a:r>
          </a:p>
        </p:txBody>
      </p:sp>
    </p:spTree>
    <p:extLst>
      <p:ext uri="{BB962C8B-B14F-4D97-AF65-F5344CB8AC3E}">
        <p14:creationId xmlns:p14="http://schemas.microsoft.com/office/powerpoint/2010/main" val="1768687432"/>
      </p:ext>
    </p:extLst>
  </p:cSld>
  <p:clrMapOvr>
    <a:masterClrMapping/>
  </p:clrMapOvr>
  <p:timing>
    <p:tnLst>
      <p:par>
        <p:cTn id="1" dur="indefinite" restart="never" nodeType="tmRoot">
          <p:childTnLst>
            <p:video>
              <p:cMediaNode vol="80000">
                <p:cTn id="2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6613</TotalTime>
  <Words>387</Words>
  <Application>Microsoft Office PowerPoint</Application>
  <PresentationFormat>On-screen Show (4:3)</PresentationFormat>
  <Paragraphs>52</Paragraphs>
  <Slides>7</Slides>
  <Notes>5</Notes>
  <HiddenSlides>0</HiddenSlides>
  <MMClips>1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Arial Black</vt:lpstr>
      <vt:lpstr>Calibri</vt:lpstr>
      <vt:lpstr>Digital Readout Thick Upright</vt:lpstr>
      <vt:lpstr>Olde English</vt:lpstr>
      <vt:lpstr>Times New Roman</vt:lpstr>
      <vt:lpstr>Univers-Condensed</vt:lpstr>
      <vt:lpstr>Univers-CondensedBold</vt:lpstr>
      <vt:lpstr>Wingdings</vt:lpstr>
      <vt:lpstr>Office Theme</vt:lpstr>
      <vt:lpstr>1_Office Theme</vt:lpstr>
      <vt:lpstr>PowerPoint Presentation</vt:lpstr>
      <vt:lpstr>Social Structure of Feudalism</vt:lpstr>
      <vt:lpstr>Economic Structure of Feudalism</vt:lpstr>
      <vt:lpstr>Peasants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roughton</dc:creator>
  <cp:lastModifiedBy>Vladimir Borombozin</cp:lastModifiedBy>
  <cp:revision>176</cp:revision>
  <dcterms:created xsi:type="dcterms:W3CDTF">2015-06-14T20:08:12Z</dcterms:created>
  <dcterms:modified xsi:type="dcterms:W3CDTF">2018-10-26T19:54:45Z</dcterms:modified>
</cp:coreProperties>
</file>