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74" r:id="rId2"/>
    <p:sldId id="375" r:id="rId3"/>
    <p:sldId id="384" r:id="rId4"/>
    <p:sldId id="385" r:id="rId5"/>
    <p:sldId id="386" r:id="rId6"/>
    <p:sldId id="359" r:id="rId7"/>
    <p:sldId id="387" r:id="rId8"/>
    <p:sldId id="367" r:id="rId9"/>
    <p:sldId id="3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D7580"/>
    <a:srgbClr val="9B9B9E"/>
    <a:srgbClr val="909090"/>
    <a:srgbClr val="707079"/>
    <a:srgbClr val="B3B3B3"/>
    <a:srgbClr val="999999"/>
    <a:srgbClr val="6C6C6C"/>
    <a:srgbClr val="979797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155" autoAdjust="0"/>
  </p:normalViewPr>
  <p:slideViewPr>
    <p:cSldViewPr snapToGrid="0">
      <p:cViewPr varScale="1">
        <p:scale>
          <a:sx n="66" d="100"/>
          <a:sy n="66" d="100"/>
        </p:scale>
        <p:origin x="6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6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0B8B2-DA9E-41F7-BDF0-0235F4DF9A8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38B9-CDE5-48B5-94D2-36454D1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21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B74C5-97E9-4A8E-B47A-893266EAC2B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C54EC-E66C-4C4D-B688-99B5245A3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3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654D97-458D-4FB6-9917-D3B6C29A9841}" type="slidenum">
              <a:rPr lang="en-US" sz="1200" b="0"/>
              <a:pPr algn="r"/>
              <a:t>1</a:t>
            </a:fld>
            <a:endParaRPr lang="en-US" sz="1200" b="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7.6.6</a:t>
            </a:r>
          </a:p>
        </p:txBody>
      </p:sp>
    </p:spTree>
    <p:extLst>
      <p:ext uri="{BB962C8B-B14F-4D97-AF65-F5344CB8AC3E}">
        <p14:creationId xmlns:p14="http://schemas.microsoft.com/office/powerpoint/2010/main" val="326632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89CB98-3B44-4205-9E6D-B674CB500D4D}" type="slidenum">
              <a:rPr lang="en-US" sz="1200" b="0"/>
              <a:pPr algn="r"/>
              <a:t>6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82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D18C4CA-4217-4955-A672-E90076BD1FCF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62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CF5FE-E8B1-4DBE-A12F-A5F7B900AE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7.6.5</a:t>
            </a:r>
          </a:p>
        </p:txBody>
      </p:sp>
    </p:spTree>
    <p:extLst>
      <p:ext uri="{BB962C8B-B14F-4D97-AF65-F5344CB8AC3E}">
        <p14:creationId xmlns:p14="http://schemas.microsoft.com/office/powerpoint/2010/main" val="2210780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Aftermath (maybe)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C54EC-E66C-4C4D-B688-99B5245A3B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3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4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58142-5608-480D-9164-56B9F8F41C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828987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7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1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6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6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8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3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8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783767" y="5870612"/>
            <a:ext cx="10804068" cy="1496836"/>
            <a:chOff x="-783767" y="5870612"/>
            <a:chExt cx="10804068" cy="1496836"/>
          </a:xfrm>
        </p:grpSpPr>
        <p:sp>
          <p:nvSpPr>
            <p:cNvPr id="6" name="Freeform 5"/>
            <p:cNvSpPr/>
            <p:nvPr userDrawn="1"/>
          </p:nvSpPr>
          <p:spPr>
            <a:xfrm>
              <a:off x="-783767" y="5870612"/>
              <a:ext cx="10804068" cy="1496836"/>
            </a:xfrm>
            <a:custGeom>
              <a:avLst/>
              <a:gdLst>
                <a:gd name="connsiteX0" fmla="*/ 888971 w 10804068"/>
                <a:gd name="connsiteY0" fmla="*/ 0 h 1496836"/>
                <a:gd name="connsiteX1" fmla="*/ 1708083 w 10804068"/>
                <a:gd name="connsiteY1" fmla="*/ 457100 h 1496836"/>
                <a:gd name="connsiteX2" fmla="*/ 1741452 w 10804068"/>
                <a:gd name="connsiteY2" fmla="*/ 547603 h 1496836"/>
                <a:gd name="connsiteX3" fmla="*/ 9086271 w 10804068"/>
                <a:gd name="connsiteY3" fmla="*/ 547603 h 1496836"/>
                <a:gd name="connsiteX4" fmla="*/ 9120330 w 10804068"/>
                <a:gd name="connsiteY4" fmla="*/ 454440 h 1496836"/>
                <a:gd name="connsiteX5" fmla="*/ 9927767 w 10804068"/>
                <a:gd name="connsiteY5" fmla="*/ 0 h 1496836"/>
                <a:gd name="connsiteX6" fmla="*/ 10804068 w 10804068"/>
                <a:gd name="connsiteY6" fmla="*/ 744063 h 1496836"/>
                <a:gd name="connsiteX7" fmla="*/ 9927767 w 10804068"/>
                <a:gd name="connsiteY7" fmla="*/ 1488126 h 1496836"/>
                <a:gd name="connsiteX8" fmla="*/ 9120330 w 10804068"/>
                <a:gd name="connsiteY8" fmla="*/ 1033686 h 1496836"/>
                <a:gd name="connsiteX9" fmla="*/ 9103404 w 10804068"/>
                <a:gd name="connsiteY9" fmla="*/ 987386 h 1496836"/>
                <a:gd name="connsiteX10" fmla="*/ 1727385 w 10804068"/>
                <a:gd name="connsiteY10" fmla="*/ 987386 h 1496836"/>
                <a:gd name="connsiteX11" fmla="*/ 1708083 w 10804068"/>
                <a:gd name="connsiteY11" fmla="*/ 1039736 h 1496836"/>
                <a:gd name="connsiteX12" fmla="*/ 888971 w 10804068"/>
                <a:gd name="connsiteY12" fmla="*/ 1496836 h 1496836"/>
                <a:gd name="connsiteX13" fmla="*/ 0 w 10804068"/>
                <a:gd name="connsiteY13" fmla="*/ 748418 h 1496836"/>
                <a:gd name="connsiteX14" fmla="*/ 888971 w 10804068"/>
                <a:gd name="connsiteY14" fmla="*/ 0 h 149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04068" h="1496836">
                  <a:moveTo>
                    <a:pt x="888971" y="0"/>
                  </a:moveTo>
                  <a:cubicBezTo>
                    <a:pt x="1257195" y="0"/>
                    <a:pt x="1573129" y="188481"/>
                    <a:pt x="1708083" y="457100"/>
                  </a:cubicBezTo>
                  <a:lnTo>
                    <a:pt x="1741452" y="547603"/>
                  </a:lnTo>
                  <a:lnTo>
                    <a:pt x="9086271" y="547603"/>
                  </a:lnTo>
                  <a:lnTo>
                    <a:pt x="9120330" y="454440"/>
                  </a:lnTo>
                  <a:cubicBezTo>
                    <a:pt x="9253360" y="187385"/>
                    <a:pt x="9564791" y="0"/>
                    <a:pt x="9927767" y="0"/>
                  </a:cubicBezTo>
                  <a:cubicBezTo>
                    <a:pt x="10411735" y="0"/>
                    <a:pt x="10804068" y="333128"/>
                    <a:pt x="10804068" y="744063"/>
                  </a:cubicBezTo>
                  <a:cubicBezTo>
                    <a:pt x="10804068" y="1154998"/>
                    <a:pt x="10411735" y="1488126"/>
                    <a:pt x="9927767" y="1488126"/>
                  </a:cubicBezTo>
                  <a:cubicBezTo>
                    <a:pt x="9564791" y="1488126"/>
                    <a:pt x="9253360" y="1300742"/>
                    <a:pt x="9120330" y="1033686"/>
                  </a:cubicBezTo>
                  <a:lnTo>
                    <a:pt x="9103404" y="987386"/>
                  </a:lnTo>
                  <a:lnTo>
                    <a:pt x="1727385" y="987386"/>
                  </a:lnTo>
                  <a:lnTo>
                    <a:pt x="1708083" y="1039736"/>
                  </a:lnTo>
                  <a:cubicBezTo>
                    <a:pt x="1573129" y="1308355"/>
                    <a:pt x="1257195" y="1496836"/>
                    <a:pt x="888971" y="1496836"/>
                  </a:cubicBezTo>
                  <a:cubicBezTo>
                    <a:pt x="398006" y="1496836"/>
                    <a:pt x="0" y="1161758"/>
                    <a:pt x="0" y="748418"/>
                  </a:cubicBezTo>
                  <a:cubicBezTo>
                    <a:pt x="0" y="335078"/>
                    <a:pt x="398006" y="0"/>
                    <a:pt x="888971" y="0"/>
                  </a:cubicBezTo>
                  <a:close/>
                </a:path>
              </a:pathLst>
            </a:custGeom>
            <a:gradFill flip="none" rotWithShape="1">
              <a:gsLst>
                <a:gs pos="25000">
                  <a:schemeClr val="tx1"/>
                </a:gs>
                <a:gs pos="0">
                  <a:schemeClr val="tx1"/>
                </a:gs>
                <a:gs pos="87800">
                  <a:schemeClr val="bg1"/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2" name="Picture 8" descr="http://ih3.redbubble.net/image.10683460.1809/flat,550x550,075,f.jpg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79323"/>
              <a:ext cx="844731" cy="1053519"/>
            </a:xfrm>
            <a:prstGeom prst="rect">
              <a:avLst/>
            </a:prstGeom>
            <a:noFill/>
            <a:effectLst>
              <a:glow rad="12700">
                <a:srgbClr val="7030A0">
                  <a:alpha val="6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 userDrawn="1"/>
          </p:nvSpPr>
          <p:spPr>
            <a:xfrm>
              <a:off x="692409" y="6417465"/>
              <a:ext cx="1881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>
                    <a:solidFill>
                      <a:srgbClr val="7030A0"/>
                    </a:solidFill>
                  </a:ln>
                  <a:solidFill>
                    <a:schemeClr val="bg1"/>
                  </a:solidFill>
                  <a:latin typeface="Olde English" panose="02000506020000020004" pitchFamily="2" charset="0"/>
                </a:rPr>
                <a:t>ARK AGES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3064633" y="6418975"/>
            <a:ext cx="310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What makes a hero?</a:t>
            </a:r>
          </a:p>
        </p:txBody>
      </p:sp>
    </p:spTree>
    <p:extLst>
      <p:ext uri="{BB962C8B-B14F-4D97-AF65-F5344CB8AC3E}">
        <p14:creationId xmlns:p14="http://schemas.microsoft.com/office/powerpoint/2010/main" val="407733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dham.edu/halsall/sbook1k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7772400" cy="1143000"/>
          </a:xfrm>
          <a:noFill/>
        </p:spPr>
        <p:txBody>
          <a:bodyPr/>
          <a:lstStyle/>
          <a:p>
            <a:pPr algn="r" eaLnBrk="1" hangingPunct="1"/>
            <a:r>
              <a:rPr lang="en-US">
                <a:solidFill>
                  <a:srgbClr val="66FF66"/>
                </a:solidFill>
                <a:effectLst/>
              </a:rPr>
              <a:t>What is a Crusade?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41437"/>
            <a:ext cx="8229600" cy="4525963"/>
          </a:xfrm>
          <a:noFill/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ffectLst/>
              </a:rPr>
              <a:t>a war for religious reasons</a:t>
            </a:r>
          </a:p>
          <a:p>
            <a:pPr eaLnBrk="1" hangingPunct="1"/>
            <a:r>
              <a:rPr lang="en-US" dirty="0">
                <a:solidFill>
                  <a:srgbClr val="FFFF00"/>
                </a:solidFill>
                <a:effectLst/>
              </a:rPr>
              <a:t>Goal was to regain  the “holy land” (Jerusalem) for Christians.</a:t>
            </a:r>
          </a:p>
          <a:p>
            <a:pPr eaLnBrk="1" hangingPunct="1"/>
            <a:r>
              <a:rPr lang="en-US" dirty="0">
                <a:solidFill>
                  <a:srgbClr val="FFFF00"/>
                </a:solidFill>
                <a:effectLst/>
              </a:rPr>
              <a:t>Pope Urban II ordered them in 1095.</a:t>
            </a:r>
          </a:p>
          <a:p>
            <a:pPr eaLnBrk="1" hangingPunct="1"/>
            <a:r>
              <a:rPr lang="en-US" dirty="0">
                <a:solidFill>
                  <a:srgbClr val="FFFF00"/>
                </a:solidFill>
                <a:effectLst/>
              </a:rPr>
              <a:t>He promised that any who went would go to Heaven.</a:t>
            </a:r>
          </a:p>
        </p:txBody>
      </p:sp>
    </p:spTree>
    <p:extLst>
      <p:ext uri="{BB962C8B-B14F-4D97-AF65-F5344CB8AC3E}">
        <p14:creationId xmlns:p14="http://schemas.microsoft.com/office/powerpoint/2010/main" val="246989955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464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FF00"/>
                </a:solidFill>
              </a:rPr>
              <a:t>For Jews - city where King David ruled and where the great Temple had stood.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FF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FF00"/>
                </a:solidFill>
              </a:rPr>
              <a:t> For Christians- city where Jesus had lived, preached, and been crucified.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FF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FF00"/>
                </a:solidFill>
              </a:rPr>
              <a:t>For Muslims - where their leader, Mohammed, ascended into heaven 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Jerusalem - special city for three religions-</a:t>
            </a:r>
          </a:p>
        </p:txBody>
      </p:sp>
    </p:spTree>
    <p:extLst>
      <p:ext uri="{BB962C8B-B14F-4D97-AF65-F5344CB8AC3E}">
        <p14:creationId xmlns:p14="http://schemas.microsoft.com/office/powerpoint/2010/main" val="139477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Line 43"/>
          <p:cNvSpPr>
            <a:spLocks noChangeShapeType="1"/>
          </p:cNvSpPr>
          <p:nvPr/>
        </p:nvSpPr>
        <p:spPr bwMode="auto">
          <a:xfrm>
            <a:off x="7834313" y="92075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42" name="Group 9"/>
          <p:cNvGrpSpPr>
            <a:grpSpLocks/>
          </p:cNvGrpSpPr>
          <p:nvPr/>
        </p:nvGrpSpPr>
        <p:grpSpPr bwMode="auto">
          <a:xfrm>
            <a:off x="8024813" y="92075"/>
            <a:ext cx="792162" cy="1295400"/>
            <a:chOff x="5136" y="960"/>
            <a:chExt cx="528" cy="864"/>
          </a:xfrm>
        </p:grpSpPr>
        <p:sp>
          <p:nvSpPr>
            <p:cNvPr id="35846" name="Oval 4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47" name="Oval 39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48" name="Oval 38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49" name="Oval 37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0" name="Oval 3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1" name="Oval 3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2" name="Oval 34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3" name="Oval 33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4" name="Oval 32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5" name="Oval 3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6" name="Oval 3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7" name="Oval 29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8" name="Oval 28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59" name="Oval 27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0" name="Oval 2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1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2" name="Oval 24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3" name="Oval 23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4" name="Oval 22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5" name="Oval 2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6" name="Oval 2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7" name="Oval 19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8" name="Oval 18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69" name="Oval 17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0" name="Oval 1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1" name="Oval 1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2" name="Oval 14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3" name="Oval 13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4" name="Oval 12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5" name="Oval 1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6" name="Oval 1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328613" y="61913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900" b="1">
                <a:solidFill>
                  <a:schemeClr val="tx2"/>
                </a:solidFill>
                <a:cs typeface="Arial" panose="020B0604020202020204" pitchFamily="34" charset="0"/>
              </a:rPr>
              <a:t>Christians set up 4 crusader states in the Holy Land</a:t>
            </a:r>
            <a:endParaRPr lang="en-US" altLang="en-US" sz="4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328613" y="1658938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pic>
        <p:nvPicPr>
          <p:cNvPr id="35845" name="Picture 4" descr="Crusader%20States%20Cast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1463675"/>
            <a:ext cx="3313112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2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5" descr="saladi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27125"/>
            <a:ext cx="518160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32004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/>
              <a:t>Saladin, leader of the Muslims began retaking land won in the first Crusade.</a:t>
            </a:r>
          </a:p>
        </p:txBody>
      </p:sp>
    </p:spTree>
    <p:extLst>
      <p:ext uri="{BB962C8B-B14F-4D97-AF65-F5344CB8AC3E}">
        <p14:creationId xmlns:p14="http://schemas.microsoft.com/office/powerpoint/2010/main" val="219710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5" descr="frederi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1905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7" descr="richard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95400"/>
            <a:ext cx="11620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9" descr="philip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66800"/>
            <a:ext cx="11620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 Box 10"/>
          <p:cNvSpPr txBox="1">
            <a:spLocks noChangeArrowheads="1"/>
          </p:cNvSpPr>
          <p:nvPr/>
        </p:nvSpPr>
        <p:spPr bwMode="auto">
          <a:xfrm>
            <a:off x="457200" y="4114800"/>
            <a:ext cx="2209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Frederick Barbarossa of the Holy Roman Empire</a:t>
            </a:r>
          </a:p>
        </p:txBody>
      </p:sp>
      <p:sp>
        <p:nvSpPr>
          <p:cNvPr id="44037" name="Text Box 11"/>
          <p:cNvSpPr txBox="1">
            <a:spLocks noChangeArrowheads="1"/>
          </p:cNvSpPr>
          <p:nvPr/>
        </p:nvSpPr>
        <p:spPr bwMode="auto">
          <a:xfrm>
            <a:off x="3733800" y="3657600"/>
            <a:ext cx="190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Richard the Lionhearted of England</a:t>
            </a:r>
          </a:p>
        </p:txBody>
      </p:sp>
      <p:sp>
        <p:nvSpPr>
          <p:cNvPr id="44038" name="Text Box 12"/>
          <p:cNvSpPr txBox="1">
            <a:spLocks noChangeArrowheads="1"/>
          </p:cNvSpPr>
          <p:nvPr/>
        </p:nvSpPr>
        <p:spPr bwMode="auto">
          <a:xfrm>
            <a:off x="6781800" y="3733800"/>
            <a:ext cx="1676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Philip Augustus of France</a:t>
            </a: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1676400" y="228600"/>
            <a:ext cx="510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C1360B"/>
                </a:solidFill>
              </a:rPr>
              <a:t>Crusade of the Three Kings</a:t>
            </a:r>
          </a:p>
        </p:txBody>
      </p:sp>
      <p:sp>
        <p:nvSpPr>
          <p:cNvPr id="44040" name="Text Box 14"/>
          <p:cNvSpPr txBox="1">
            <a:spLocks noChangeArrowheads="1"/>
          </p:cNvSpPr>
          <p:nvPr/>
        </p:nvSpPr>
        <p:spPr bwMode="auto">
          <a:xfrm>
            <a:off x="2590800" y="5105400"/>
            <a:ext cx="411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Was called to re-take the Holy land captured by Saladin.</a:t>
            </a:r>
          </a:p>
        </p:txBody>
      </p:sp>
    </p:spTree>
    <p:extLst>
      <p:ext uri="{BB962C8B-B14F-4D97-AF65-F5344CB8AC3E}">
        <p14:creationId xmlns:p14="http://schemas.microsoft.com/office/powerpoint/2010/main" val="110001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rgbClr val="99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16107" y="-2637"/>
            <a:ext cx="9144000" cy="6400800"/>
          </a:xfrm>
          <a:prstGeom prst="rect">
            <a:avLst/>
          </a:prstGeom>
          <a:solidFill>
            <a:srgbClr val="B3B3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2466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Crusade Results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534400" cy="5410200"/>
          </a:xfrm>
          <a:prstGeom prst="rect">
            <a:avLst/>
          </a:prstGeom>
          <a:noFill/>
        </p:spPr>
        <p:txBody>
          <a:bodyPr/>
          <a:lstStyle/>
          <a:p>
            <a:pPr marL="762000" indent="-762000" eaLnBrk="1" hangingPunct="1">
              <a:buFont typeface="Garamond" pitchFamily="18" charset="0"/>
              <a:buChar char="Δ"/>
            </a:pP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Holy land remains under Arab control.</a:t>
            </a:r>
          </a:p>
          <a:p>
            <a:pPr marL="762000" indent="-762000" eaLnBrk="1" hangingPunct="1">
              <a:buFont typeface="Garamond" pitchFamily="18" charset="0"/>
              <a:buChar char="Δ"/>
            </a:pP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Europeans realized there was much more to the world than they ever knew</a:t>
            </a:r>
          </a:p>
          <a:p>
            <a:pPr marL="762000" indent="-762000" eaLnBrk="1" hangingPunct="1">
              <a:buFont typeface="Garamond" pitchFamily="18" charset="0"/>
              <a:buChar char="Δ"/>
            </a:pP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Trade and technology expanded: gun powder, coffee, etc.</a:t>
            </a:r>
          </a:p>
          <a:p>
            <a:pPr marL="762000" indent="-762000" eaLnBrk="1" hangingPunct="1">
              <a:buFont typeface="Garamond" pitchFamily="18" charset="0"/>
              <a:buChar char="Δ"/>
            </a:pP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Europe became more unified</a:t>
            </a:r>
            <a:r>
              <a:rPr lang="en-US" sz="2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</a:rPr>
              <a:t>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as the knights now had                                     a common enemy.</a:t>
            </a:r>
          </a:p>
          <a:p>
            <a:pPr marL="762000" indent="-762000" eaLnBrk="1" hangingPunct="1"/>
            <a:endParaRPr lang="en-US" sz="3200" dirty="0">
              <a:ln>
                <a:solidFill>
                  <a:schemeClr val="tx1"/>
                </a:solidFill>
              </a:ln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5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Effects of the Crusades on Europe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40671"/>
            <a:ext cx="4878387" cy="5259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FFFF00"/>
                </a:solidFill>
              </a:rPr>
              <a:t>Increased trade with the Middle East and Byzantine Empire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FFFF00"/>
                </a:solidFill>
              </a:rPr>
              <a:t>Growth of money economy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FFFF00"/>
                </a:solidFill>
              </a:rPr>
              <a:t>Increased power of the monarchs.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FFFF00"/>
                </a:solidFill>
              </a:rPr>
              <a:t>Increased power of the Church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FFFF00"/>
                </a:solidFill>
              </a:rPr>
              <a:t>Wider world view – new inventions / ideas brought back.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FFFF00"/>
                </a:solidFill>
              </a:rPr>
              <a:t>Europeans want more stuff from Asia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>
                <a:solidFill>
                  <a:srgbClr val="FFFF00"/>
                </a:solidFill>
              </a:rPr>
              <a:t>Age of Exploration Begins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</p:txBody>
      </p:sp>
      <p:pic>
        <p:nvPicPr>
          <p:cNvPr id="52227" name="Picture 4" descr="Crusades 1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6513" y="1598613"/>
            <a:ext cx="3406775" cy="4954587"/>
          </a:xfrm>
        </p:spPr>
      </p:pic>
    </p:spTree>
    <p:extLst>
      <p:ext uri="{BB962C8B-B14F-4D97-AF65-F5344CB8AC3E}">
        <p14:creationId xmlns:p14="http://schemas.microsoft.com/office/powerpoint/2010/main" val="1033847444"/>
      </p:ext>
    </p:extLst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409" y="953659"/>
            <a:ext cx="83058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3600" b="1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CC0000"/>
                </a:solidFill>
              </a:rPr>
              <a:t>I, King John, accept that I have to rule according to the law.</a:t>
            </a:r>
          </a:p>
          <a:p>
            <a:pPr eaLnBrk="1" hangingPunct="1">
              <a:buFontTx/>
              <a:buNone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	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So I agree:</a:t>
            </a:r>
          </a:p>
          <a:p>
            <a:pPr eaLnBrk="1" hangingPunct="1">
              <a:buFontTx/>
              <a:buNone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	1.	Not to imprison </a:t>
            </a:r>
            <a:r>
              <a:rPr lang="en-GB" sz="2800" b="1" u="sng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nobles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without trial</a:t>
            </a:r>
          </a:p>
          <a:p>
            <a:pPr eaLnBrk="1" hangingPunct="1">
              <a:buFontTx/>
              <a:buNone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66FF66"/>
                </a:solidFill>
              </a:rPr>
              <a:t>	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2.	To have fair taxation for the </a:t>
            </a:r>
            <a:r>
              <a:rPr lang="en-GB" sz="2800" b="1" u="sng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nobles</a:t>
            </a:r>
          </a:p>
          <a:p>
            <a:pPr eaLnBrk="1" hangingPunct="1">
              <a:buFontTx/>
              <a:buNone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66FF66"/>
                </a:solidFill>
              </a:rPr>
              <a:t>	3.	To let </a:t>
            </a:r>
            <a:r>
              <a:rPr lang="en-GB" sz="2800" b="1" u="sng" dirty="0">
                <a:ln>
                  <a:solidFill>
                    <a:schemeClr val="tx1"/>
                  </a:solidFill>
                </a:ln>
                <a:solidFill>
                  <a:srgbClr val="66FF66"/>
                </a:solidFill>
              </a:rPr>
              <a:t>nobles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66FF66"/>
                </a:solidFill>
              </a:rPr>
              <a:t> travel wherever they like</a:t>
            </a:r>
          </a:p>
          <a:p>
            <a:pPr eaLnBrk="1" hangingPunct="1">
              <a:buFontTx/>
              <a:buNone/>
            </a:pPr>
            <a:r>
              <a:rPr lang="en-GB" sz="2800" b="1" dirty="0">
                <a:ln>
                  <a:solidFill>
                    <a:schemeClr val="tx1"/>
                  </a:solidFill>
                </a:ln>
              </a:rPr>
              <a:t>	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4.	Not to interfere in Church matters</a:t>
            </a:r>
          </a:p>
          <a:p>
            <a:pPr eaLnBrk="1" hangingPunct="1">
              <a:buFontTx/>
              <a:buNone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66FF66"/>
                </a:solidFill>
              </a:rPr>
              <a:t>	5.	Not to take crops without paying for them</a:t>
            </a:r>
          </a:p>
          <a:p>
            <a:pPr eaLnBrk="1" hangingPunct="1">
              <a:buFontTx/>
              <a:buNone/>
            </a:pPr>
            <a:r>
              <a:rPr lang="en-GB" sz="2800" b="1" dirty="0">
                <a:ln>
                  <a:solidFill>
                    <a:schemeClr val="tx1"/>
                  </a:solidFill>
                </a:ln>
              </a:rPr>
              <a:t>	</a:t>
            </a:r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66FF66"/>
                </a:solidFill>
              </a:rPr>
              <a:t>…and lot more things too!!</a:t>
            </a:r>
          </a:p>
        </p:txBody>
      </p:sp>
    </p:spTree>
    <p:extLst>
      <p:ext uri="{BB962C8B-B14F-4D97-AF65-F5344CB8AC3E}">
        <p14:creationId xmlns:p14="http://schemas.microsoft.com/office/powerpoint/2010/main" val="7197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9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</a:rPr>
              <a:t>And then…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0" y="1405719"/>
            <a:ext cx="7886700" cy="4771244"/>
          </a:xfrm>
        </p:spPr>
        <p:txBody>
          <a:bodyPr/>
          <a:lstStyle/>
          <a:p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After signing the document – John ignored it.</a:t>
            </a:r>
          </a:p>
          <a:p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</a:rPr>
              <a:t>Those who signed it were hunted down and killed.</a:t>
            </a:r>
          </a:p>
          <a:p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Still, this set the stage for many of our rights and freedoms found in the Constitution.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66311" y="6434300"/>
            <a:ext cx="310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What makes a hero?</a:t>
            </a:r>
          </a:p>
        </p:txBody>
      </p:sp>
    </p:spTree>
    <p:extLst>
      <p:ext uri="{BB962C8B-B14F-4D97-AF65-F5344CB8AC3E}">
        <p14:creationId xmlns:p14="http://schemas.microsoft.com/office/powerpoint/2010/main" val="178421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7527</TotalTime>
  <Words>323</Words>
  <Application>Microsoft Office PowerPoint</Application>
  <PresentationFormat>On-screen Show (4:3)</PresentationFormat>
  <Paragraphs>59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Arial</vt:lpstr>
      <vt:lpstr>Arial Black</vt:lpstr>
      <vt:lpstr>Calibri</vt:lpstr>
      <vt:lpstr>Garamond</vt:lpstr>
      <vt:lpstr>Olde English</vt:lpstr>
      <vt:lpstr>Times New Roman</vt:lpstr>
      <vt:lpstr>Office Theme</vt:lpstr>
      <vt:lpstr>What is a Crusade?</vt:lpstr>
      <vt:lpstr>Jerusalem - special city for three religions-</vt:lpstr>
      <vt:lpstr>PowerPoint Presentation</vt:lpstr>
      <vt:lpstr>PowerPoint Presentation</vt:lpstr>
      <vt:lpstr>PowerPoint Presentation</vt:lpstr>
      <vt:lpstr>Crusade Results</vt:lpstr>
      <vt:lpstr>Effects of the Crusades on Europe</vt:lpstr>
      <vt:lpstr>PowerPoint Presentation</vt:lpstr>
      <vt:lpstr>And then…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roughton</dc:creator>
  <cp:lastModifiedBy>Vladimir Borombozin</cp:lastModifiedBy>
  <cp:revision>209</cp:revision>
  <dcterms:created xsi:type="dcterms:W3CDTF">2015-06-14T20:08:12Z</dcterms:created>
  <dcterms:modified xsi:type="dcterms:W3CDTF">2018-10-26T19:55:36Z</dcterms:modified>
</cp:coreProperties>
</file>