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6" r:id="rId3"/>
    <p:sldId id="285" r:id="rId4"/>
    <p:sldId id="355" r:id="rId5"/>
    <p:sldId id="273" r:id="rId6"/>
    <p:sldId id="353" r:id="rId7"/>
    <p:sldId id="368" r:id="rId8"/>
    <p:sldId id="3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3C3C3"/>
    <a:srgbClr val="000000"/>
    <a:srgbClr val="C4C4C4"/>
    <a:srgbClr val="ADADAD"/>
    <a:srgbClr val="5D5D64"/>
    <a:srgbClr val="8AB677"/>
    <a:srgbClr val="8AB777"/>
    <a:srgbClr val="8BB877"/>
    <a:srgbClr val="526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155" autoAdjust="0"/>
  </p:normalViewPr>
  <p:slideViewPr>
    <p:cSldViewPr snapToGrid="0">
      <p:cViewPr varScale="1">
        <p:scale>
          <a:sx n="64" d="100"/>
          <a:sy n="64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0B8B2-DA9E-41F7-BDF0-0235F4DF9A8C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938B9-CDE5-48B5-94D2-36454D1B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1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74C5-97E9-4A8E-B47A-893266EAC2BD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C54EC-E66C-4C4D-B688-99B5245A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3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0" dirty="0"/>
              <a:t> – Church</a:t>
            </a:r>
          </a:p>
          <a:p>
            <a:r>
              <a:rPr lang="en-US" baseline="0" dirty="0"/>
              <a:t>2 – Charlie</a:t>
            </a:r>
          </a:p>
          <a:p>
            <a:r>
              <a:rPr lang="en-US" baseline="0" dirty="0"/>
              <a:t>3 - Feudalism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C54EC-E66C-4C4D-B688-99B5245A3B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1EBC49-2ED4-4AEA-9E64-653CB7C92680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7.6.1</a:t>
            </a:r>
          </a:p>
        </p:txBody>
      </p:sp>
    </p:spTree>
    <p:extLst>
      <p:ext uri="{BB962C8B-B14F-4D97-AF65-F5344CB8AC3E}">
        <p14:creationId xmlns:p14="http://schemas.microsoft.com/office/powerpoint/2010/main" val="314976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469232-8CAC-43C2-8B6F-3FB767056AF2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AutoNum type="arabicPeriod" startAt="4"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Which of the following statements is true about Europe in the decades shortly after the fall of the Roman Empire? 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(7.6.1)</a:t>
            </a:r>
          </a:p>
          <a:p>
            <a:pPr marL="800100" lvl="1" indent="-3429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Very little changed overall except the geography.</a:t>
            </a:r>
          </a:p>
          <a:p>
            <a:pPr marL="800100" lvl="1" indent="-3429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It was broken up into many competing kingdoms.</a:t>
            </a:r>
          </a:p>
          <a:p>
            <a:pPr marL="800100" lvl="1" indent="-3429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Almost the entire population left and moved to Asia.</a:t>
            </a:r>
          </a:p>
          <a:p>
            <a:pPr marL="800100" lvl="1" indent="-342900">
              <a:buFontTx/>
              <a:buAutoNum type="alphaUcPeriod"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The church lost a great amount of power and importance.</a:t>
            </a:r>
          </a:p>
          <a:p>
            <a:pPr marL="342900" indent="-34290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556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FDCA67-8591-4F40-86B4-29B5FF7E35B4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7.6.8</a:t>
            </a:r>
          </a:p>
        </p:txBody>
      </p:sp>
    </p:spTree>
    <p:extLst>
      <p:ext uri="{BB962C8B-B14F-4D97-AF65-F5344CB8AC3E}">
        <p14:creationId xmlns:p14="http://schemas.microsoft.com/office/powerpoint/2010/main" val="382145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F9A3C0-B9AC-4353-A439-27FB0BF41E96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Use before </a:t>
            </a:r>
            <a:r>
              <a:rPr lang="en-US" altLang="en-US" dirty="0" err="1"/>
              <a:t>storytime</a:t>
            </a:r>
            <a:r>
              <a:rPr lang="en-US" alt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688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514CDC-11C8-455E-8D21-F8B809B8061A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7.6.1</a:t>
            </a:r>
          </a:p>
        </p:txBody>
      </p:sp>
    </p:spTree>
    <p:extLst>
      <p:ext uri="{BB962C8B-B14F-4D97-AF65-F5344CB8AC3E}">
        <p14:creationId xmlns:p14="http://schemas.microsoft.com/office/powerpoint/2010/main" val="1381302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0AFA9B-518E-4F5B-9292-53CB155021F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0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9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3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7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1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6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6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8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3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F3B517-EDCA-4750-93F5-832C7AC75FC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35A4EC-3940-4D36-8CAE-879AA1458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8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783767" y="5870612"/>
            <a:ext cx="10804068" cy="1496836"/>
            <a:chOff x="-783767" y="5870612"/>
            <a:chExt cx="10804068" cy="1496836"/>
          </a:xfrm>
        </p:grpSpPr>
        <p:sp>
          <p:nvSpPr>
            <p:cNvPr id="6" name="Freeform 5"/>
            <p:cNvSpPr/>
            <p:nvPr userDrawn="1"/>
          </p:nvSpPr>
          <p:spPr>
            <a:xfrm>
              <a:off x="-783767" y="5870612"/>
              <a:ext cx="10804068" cy="1496836"/>
            </a:xfrm>
            <a:custGeom>
              <a:avLst/>
              <a:gdLst>
                <a:gd name="connsiteX0" fmla="*/ 888971 w 10804068"/>
                <a:gd name="connsiteY0" fmla="*/ 0 h 1496836"/>
                <a:gd name="connsiteX1" fmla="*/ 1708083 w 10804068"/>
                <a:gd name="connsiteY1" fmla="*/ 457100 h 1496836"/>
                <a:gd name="connsiteX2" fmla="*/ 1741452 w 10804068"/>
                <a:gd name="connsiteY2" fmla="*/ 547603 h 1496836"/>
                <a:gd name="connsiteX3" fmla="*/ 9086271 w 10804068"/>
                <a:gd name="connsiteY3" fmla="*/ 547603 h 1496836"/>
                <a:gd name="connsiteX4" fmla="*/ 9120330 w 10804068"/>
                <a:gd name="connsiteY4" fmla="*/ 454440 h 1496836"/>
                <a:gd name="connsiteX5" fmla="*/ 9927767 w 10804068"/>
                <a:gd name="connsiteY5" fmla="*/ 0 h 1496836"/>
                <a:gd name="connsiteX6" fmla="*/ 10804068 w 10804068"/>
                <a:gd name="connsiteY6" fmla="*/ 744063 h 1496836"/>
                <a:gd name="connsiteX7" fmla="*/ 9927767 w 10804068"/>
                <a:gd name="connsiteY7" fmla="*/ 1488126 h 1496836"/>
                <a:gd name="connsiteX8" fmla="*/ 9120330 w 10804068"/>
                <a:gd name="connsiteY8" fmla="*/ 1033686 h 1496836"/>
                <a:gd name="connsiteX9" fmla="*/ 9103404 w 10804068"/>
                <a:gd name="connsiteY9" fmla="*/ 987386 h 1496836"/>
                <a:gd name="connsiteX10" fmla="*/ 1727385 w 10804068"/>
                <a:gd name="connsiteY10" fmla="*/ 987386 h 1496836"/>
                <a:gd name="connsiteX11" fmla="*/ 1708083 w 10804068"/>
                <a:gd name="connsiteY11" fmla="*/ 1039736 h 1496836"/>
                <a:gd name="connsiteX12" fmla="*/ 888971 w 10804068"/>
                <a:gd name="connsiteY12" fmla="*/ 1496836 h 1496836"/>
                <a:gd name="connsiteX13" fmla="*/ 0 w 10804068"/>
                <a:gd name="connsiteY13" fmla="*/ 748418 h 1496836"/>
                <a:gd name="connsiteX14" fmla="*/ 888971 w 10804068"/>
                <a:gd name="connsiteY14" fmla="*/ 0 h 14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068" h="1496836">
                  <a:moveTo>
                    <a:pt x="888971" y="0"/>
                  </a:moveTo>
                  <a:cubicBezTo>
                    <a:pt x="1257195" y="0"/>
                    <a:pt x="1573129" y="188481"/>
                    <a:pt x="1708083" y="457100"/>
                  </a:cubicBezTo>
                  <a:lnTo>
                    <a:pt x="1741452" y="547603"/>
                  </a:lnTo>
                  <a:lnTo>
                    <a:pt x="9086271" y="547603"/>
                  </a:lnTo>
                  <a:lnTo>
                    <a:pt x="9120330" y="454440"/>
                  </a:lnTo>
                  <a:cubicBezTo>
                    <a:pt x="9253360" y="187385"/>
                    <a:pt x="9564791" y="0"/>
                    <a:pt x="9927767" y="0"/>
                  </a:cubicBezTo>
                  <a:cubicBezTo>
                    <a:pt x="10411735" y="0"/>
                    <a:pt x="10804068" y="333128"/>
                    <a:pt x="10804068" y="744063"/>
                  </a:cubicBezTo>
                  <a:cubicBezTo>
                    <a:pt x="10804068" y="1154998"/>
                    <a:pt x="10411735" y="1488126"/>
                    <a:pt x="9927767" y="1488126"/>
                  </a:cubicBezTo>
                  <a:cubicBezTo>
                    <a:pt x="9564791" y="1488126"/>
                    <a:pt x="9253360" y="1300742"/>
                    <a:pt x="9120330" y="1033686"/>
                  </a:cubicBezTo>
                  <a:lnTo>
                    <a:pt x="9103404" y="987386"/>
                  </a:lnTo>
                  <a:lnTo>
                    <a:pt x="1727385" y="987386"/>
                  </a:lnTo>
                  <a:lnTo>
                    <a:pt x="1708083" y="1039736"/>
                  </a:lnTo>
                  <a:cubicBezTo>
                    <a:pt x="1573129" y="1308355"/>
                    <a:pt x="1257195" y="1496836"/>
                    <a:pt x="888971" y="1496836"/>
                  </a:cubicBezTo>
                  <a:cubicBezTo>
                    <a:pt x="398006" y="1496836"/>
                    <a:pt x="0" y="1161758"/>
                    <a:pt x="0" y="748418"/>
                  </a:cubicBezTo>
                  <a:cubicBezTo>
                    <a:pt x="0" y="335078"/>
                    <a:pt x="398006" y="0"/>
                    <a:pt x="888971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tx1"/>
                </a:gs>
                <a:gs pos="0">
                  <a:schemeClr val="tx1"/>
                </a:gs>
                <a:gs pos="87800">
                  <a:schemeClr val="bg1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http://ih3.redbubble.net/image.10683460.1809/flat,550x550,075,f.jp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79323"/>
              <a:ext cx="844731" cy="1053519"/>
            </a:xfrm>
            <a:prstGeom prst="rect">
              <a:avLst/>
            </a:prstGeom>
            <a:noFill/>
            <a:effectLst>
              <a:glow rad="12700">
                <a:srgbClr val="7030A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692409" y="6417465"/>
              <a:ext cx="1881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Olde English" panose="02000506020000020004" pitchFamily="2" charset="0"/>
                </a:rPr>
                <a:t>ARK AGES</a:t>
              </a: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3064633" y="6418975"/>
            <a:ext cx="310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What makes a hero?</a:t>
            </a:r>
          </a:p>
        </p:txBody>
      </p:sp>
    </p:spTree>
    <p:extLst>
      <p:ext uri="{BB962C8B-B14F-4D97-AF65-F5344CB8AC3E}">
        <p14:creationId xmlns:p14="http://schemas.microsoft.com/office/powerpoint/2010/main" val="40773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1.prweb.com/prfiles/2013/05/22/10751248/Charlemagne%20Front%20Cov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5"/>
          <a:stretch/>
        </p:blipFill>
        <p:spPr bwMode="auto">
          <a:xfrm>
            <a:off x="260959" y="-84139"/>
            <a:ext cx="8653887" cy="65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4" descr="Beauvais Cathed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620" y="-84137"/>
            <a:ext cx="5593080" cy="650818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c00.deviantart.net/fs25/i/2008/085/c/2/Castle_Entrance_by_xNickixstock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45" y="-6901"/>
            <a:ext cx="4214703" cy="6466113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oticaBastard" panose="02000603050000020004" pitchFamily="2" charset="0"/>
              </a:rPr>
            </a:br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oticaBastard" panose="02000603050000020004" pitchFamily="2" charset="0"/>
              </a:rPr>
              <a:t>The Dark Ages</a:t>
            </a:r>
            <a:br>
              <a:rPr lang="en-US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oticaBastard" panose="02000603050000020004" pitchFamily="2" charset="0"/>
              </a:rPr>
            </a:br>
            <a:endParaRPr lang="en-US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oticaBastard" panose="02000603050000020004" pitchFamily="2" charset="0"/>
            </a:endParaRPr>
          </a:p>
        </p:txBody>
      </p:sp>
      <p:pic>
        <p:nvPicPr>
          <p:cNvPr id="9" name="Picture 8" descr="http://ih3.redbubble.net/image.10683460.1809/flat,550x550,075,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9323"/>
            <a:ext cx="844731" cy="1053519"/>
          </a:xfrm>
          <a:prstGeom prst="rect">
            <a:avLst/>
          </a:prstGeom>
          <a:noFill/>
          <a:effectLst>
            <a:glow rad="12700">
              <a:srgbClr val="7030A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64633" y="6418975"/>
            <a:ext cx="310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What makes a hero?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1396" y="2469778"/>
            <a:ext cx="7191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GoticaBastard" panose="02000603050000020004" pitchFamily="2" charset="0"/>
                <a:ea typeface="+mj-ea"/>
                <a:cs typeface="Arial" panose="020B0604020202020204" pitchFamily="34" charset="0"/>
              </a:rPr>
              <a:t>		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3.88889E-6 -3.33333E-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517360"/>
            <a:ext cx="10029825" cy="737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57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utexas.edu/courses/ancientfilmCC304/lecture21/images/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62"/>
          <a:stretch/>
        </p:blipFill>
        <p:spPr bwMode="auto">
          <a:xfrm>
            <a:off x="-208049" y="-457200"/>
            <a:ext cx="4755986" cy="107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549398" y="-30144"/>
            <a:ext cx="0" cy="7086600"/>
          </a:xfrm>
          <a:prstGeom prst="line">
            <a:avLst/>
          </a:prstGeom>
          <a:noFill/>
          <a:ln w="8572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141522" y="5693423"/>
            <a:ext cx="2723631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Government</a:t>
            </a:r>
          </a:p>
        </p:txBody>
      </p:sp>
      <p:sp>
        <p:nvSpPr>
          <p:cNvPr id="9" name="Freeform 8"/>
          <p:cNvSpPr/>
          <p:nvPr/>
        </p:nvSpPr>
        <p:spPr>
          <a:xfrm>
            <a:off x="-783767" y="5870613"/>
            <a:ext cx="9994442" cy="1496836"/>
          </a:xfrm>
          <a:custGeom>
            <a:avLst/>
            <a:gdLst>
              <a:gd name="connsiteX0" fmla="*/ 896983 w 10084518"/>
              <a:gd name="connsiteY0" fmla="*/ 0 h 1496836"/>
              <a:gd name="connsiteX1" fmla="*/ 1723477 w 10084518"/>
              <a:gd name="connsiteY1" fmla="*/ 457100 h 1496836"/>
              <a:gd name="connsiteX2" fmla="*/ 1757147 w 10084518"/>
              <a:gd name="connsiteY2" fmla="*/ 547603 h 1496836"/>
              <a:gd name="connsiteX3" fmla="*/ 10084518 w 10084518"/>
              <a:gd name="connsiteY3" fmla="*/ 547603 h 1496836"/>
              <a:gd name="connsiteX4" fmla="*/ 10084518 w 10084518"/>
              <a:gd name="connsiteY4" fmla="*/ 987386 h 1496836"/>
              <a:gd name="connsiteX5" fmla="*/ 1742953 w 10084518"/>
              <a:gd name="connsiteY5" fmla="*/ 987386 h 1496836"/>
              <a:gd name="connsiteX6" fmla="*/ 1723477 w 10084518"/>
              <a:gd name="connsiteY6" fmla="*/ 1039736 h 1496836"/>
              <a:gd name="connsiteX7" fmla="*/ 896983 w 10084518"/>
              <a:gd name="connsiteY7" fmla="*/ 1496836 h 1496836"/>
              <a:gd name="connsiteX8" fmla="*/ 0 w 10084518"/>
              <a:gd name="connsiteY8" fmla="*/ 748418 h 1496836"/>
              <a:gd name="connsiteX9" fmla="*/ 896983 w 10084518"/>
              <a:gd name="connsiteY9" fmla="*/ 0 h 149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4518" h="1496836">
                <a:moveTo>
                  <a:pt x="896983" y="0"/>
                </a:moveTo>
                <a:cubicBezTo>
                  <a:pt x="1268526" y="0"/>
                  <a:pt x="1587307" y="188481"/>
                  <a:pt x="1723477" y="457100"/>
                </a:cubicBezTo>
                <a:lnTo>
                  <a:pt x="1757147" y="547603"/>
                </a:lnTo>
                <a:lnTo>
                  <a:pt x="10084518" y="547603"/>
                </a:lnTo>
                <a:lnTo>
                  <a:pt x="10084518" y="987386"/>
                </a:lnTo>
                <a:lnTo>
                  <a:pt x="1742953" y="987386"/>
                </a:lnTo>
                <a:lnTo>
                  <a:pt x="1723477" y="1039736"/>
                </a:lnTo>
                <a:cubicBezTo>
                  <a:pt x="1587307" y="1308355"/>
                  <a:pt x="1268526" y="1496836"/>
                  <a:pt x="896983" y="1496836"/>
                </a:cubicBezTo>
                <a:cubicBezTo>
                  <a:pt x="401593" y="1496836"/>
                  <a:pt x="0" y="1161758"/>
                  <a:pt x="0" y="748418"/>
                </a:cubicBezTo>
                <a:cubicBezTo>
                  <a:pt x="0" y="335078"/>
                  <a:pt x="401593" y="0"/>
                  <a:pt x="89698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45000">
                <a:schemeClr val="tx1"/>
              </a:gs>
              <a:gs pos="86000">
                <a:schemeClr val="bg1"/>
              </a:gs>
            </a:gsLst>
            <a:lin ang="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8" descr="http://ih3.redbubble.net/image.10683460.1809/flat,550x550,075,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9323"/>
            <a:ext cx="844731" cy="1053519"/>
          </a:xfrm>
          <a:prstGeom prst="rect">
            <a:avLst/>
          </a:prstGeom>
          <a:noFill/>
          <a:effectLst>
            <a:glow rad="12700">
              <a:srgbClr val="7030A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09" y="6417465"/>
            <a:ext cx="188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Olde English" panose="02000506020000020004" pitchFamily="2" charset="0"/>
              </a:rPr>
              <a:t>ARK 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783767" y="5870612"/>
            <a:ext cx="10804068" cy="1496836"/>
            <a:chOff x="-783767" y="5870612"/>
            <a:chExt cx="10804068" cy="1496836"/>
          </a:xfrm>
        </p:grpSpPr>
        <p:sp>
          <p:nvSpPr>
            <p:cNvPr id="13" name="Freeform 12"/>
            <p:cNvSpPr/>
            <p:nvPr userDrawn="1"/>
          </p:nvSpPr>
          <p:spPr>
            <a:xfrm>
              <a:off x="-783767" y="5870612"/>
              <a:ext cx="10804068" cy="1496836"/>
            </a:xfrm>
            <a:custGeom>
              <a:avLst/>
              <a:gdLst>
                <a:gd name="connsiteX0" fmla="*/ 888971 w 10804068"/>
                <a:gd name="connsiteY0" fmla="*/ 0 h 1496836"/>
                <a:gd name="connsiteX1" fmla="*/ 1708083 w 10804068"/>
                <a:gd name="connsiteY1" fmla="*/ 457100 h 1496836"/>
                <a:gd name="connsiteX2" fmla="*/ 1741452 w 10804068"/>
                <a:gd name="connsiteY2" fmla="*/ 547603 h 1496836"/>
                <a:gd name="connsiteX3" fmla="*/ 9086271 w 10804068"/>
                <a:gd name="connsiteY3" fmla="*/ 547603 h 1496836"/>
                <a:gd name="connsiteX4" fmla="*/ 9120330 w 10804068"/>
                <a:gd name="connsiteY4" fmla="*/ 454440 h 1496836"/>
                <a:gd name="connsiteX5" fmla="*/ 9927767 w 10804068"/>
                <a:gd name="connsiteY5" fmla="*/ 0 h 1496836"/>
                <a:gd name="connsiteX6" fmla="*/ 10804068 w 10804068"/>
                <a:gd name="connsiteY6" fmla="*/ 744063 h 1496836"/>
                <a:gd name="connsiteX7" fmla="*/ 9927767 w 10804068"/>
                <a:gd name="connsiteY7" fmla="*/ 1488126 h 1496836"/>
                <a:gd name="connsiteX8" fmla="*/ 9120330 w 10804068"/>
                <a:gd name="connsiteY8" fmla="*/ 1033686 h 1496836"/>
                <a:gd name="connsiteX9" fmla="*/ 9103404 w 10804068"/>
                <a:gd name="connsiteY9" fmla="*/ 987386 h 1496836"/>
                <a:gd name="connsiteX10" fmla="*/ 1727385 w 10804068"/>
                <a:gd name="connsiteY10" fmla="*/ 987386 h 1496836"/>
                <a:gd name="connsiteX11" fmla="*/ 1708083 w 10804068"/>
                <a:gd name="connsiteY11" fmla="*/ 1039736 h 1496836"/>
                <a:gd name="connsiteX12" fmla="*/ 888971 w 10804068"/>
                <a:gd name="connsiteY12" fmla="*/ 1496836 h 1496836"/>
                <a:gd name="connsiteX13" fmla="*/ 0 w 10804068"/>
                <a:gd name="connsiteY13" fmla="*/ 748418 h 1496836"/>
                <a:gd name="connsiteX14" fmla="*/ 888971 w 10804068"/>
                <a:gd name="connsiteY14" fmla="*/ 0 h 14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04068" h="1496836">
                  <a:moveTo>
                    <a:pt x="888971" y="0"/>
                  </a:moveTo>
                  <a:cubicBezTo>
                    <a:pt x="1257195" y="0"/>
                    <a:pt x="1573129" y="188481"/>
                    <a:pt x="1708083" y="457100"/>
                  </a:cubicBezTo>
                  <a:lnTo>
                    <a:pt x="1741452" y="547603"/>
                  </a:lnTo>
                  <a:lnTo>
                    <a:pt x="9086271" y="547603"/>
                  </a:lnTo>
                  <a:lnTo>
                    <a:pt x="9120330" y="454440"/>
                  </a:lnTo>
                  <a:cubicBezTo>
                    <a:pt x="9253360" y="187385"/>
                    <a:pt x="9564791" y="0"/>
                    <a:pt x="9927767" y="0"/>
                  </a:cubicBezTo>
                  <a:cubicBezTo>
                    <a:pt x="10411735" y="0"/>
                    <a:pt x="10804068" y="333128"/>
                    <a:pt x="10804068" y="744063"/>
                  </a:cubicBezTo>
                  <a:cubicBezTo>
                    <a:pt x="10804068" y="1154998"/>
                    <a:pt x="10411735" y="1488126"/>
                    <a:pt x="9927767" y="1488126"/>
                  </a:cubicBezTo>
                  <a:cubicBezTo>
                    <a:pt x="9564791" y="1488126"/>
                    <a:pt x="9253360" y="1300742"/>
                    <a:pt x="9120330" y="1033686"/>
                  </a:cubicBezTo>
                  <a:lnTo>
                    <a:pt x="9103404" y="987386"/>
                  </a:lnTo>
                  <a:lnTo>
                    <a:pt x="1727385" y="987386"/>
                  </a:lnTo>
                  <a:lnTo>
                    <a:pt x="1708083" y="1039736"/>
                  </a:lnTo>
                  <a:cubicBezTo>
                    <a:pt x="1573129" y="1308355"/>
                    <a:pt x="1257195" y="1496836"/>
                    <a:pt x="888971" y="1496836"/>
                  </a:cubicBezTo>
                  <a:cubicBezTo>
                    <a:pt x="398006" y="1496836"/>
                    <a:pt x="0" y="1161758"/>
                    <a:pt x="0" y="748418"/>
                  </a:cubicBezTo>
                  <a:cubicBezTo>
                    <a:pt x="0" y="335078"/>
                    <a:pt x="398006" y="0"/>
                    <a:pt x="888971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tx1"/>
                </a:gs>
                <a:gs pos="0">
                  <a:schemeClr val="tx1"/>
                </a:gs>
                <a:gs pos="87800">
                  <a:schemeClr val="bg1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8" descr="http://ih3.redbubble.net/image.10683460.1809/flat,550x550,075,f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79323"/>
              <a:ext cx="844731" cy="1053519"/>
            </a:xfrm>
            <a:prstGeom prst="rect">
              <a:avLst/>
            </a:prstGeom>
            <a:noFill/>
            <a:effectLst>
              <a:glow rad="12700">
                <a:srgbClr val="7030A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692409" y="6417465"/>
              <a:ext cx="1881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Olde English" panose="02000506020000020004" pitchFamily="2" charset="0"/>
                </a:rPr>
                <a:t>ARK AGES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64633" y="6418975"/>
            <a:ext cx="310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What makes a hero?</a:t>
            </a:r>
          </a:p>
        </p:txBody>
      </p:sp>
      <p:pic>
        <p:nvPicPr>
          <p:cNvPr id="7" name="Picture 2" descr="http://opengameart.org/sites/default/files/spellun-spr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5247" y="6123454"/>
            <a:ext cx="89535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644716" y="230190"/>
            <a:ext cx="3162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Roman Empire</a:t>
            </a:r>
          </a:p>
        </p:txBody>
      </p:sp>
      <p:sp>
        <p:nvSpPr>
          <p:cNvPr id="18" name="WordArt 8"/>
          <p:cNvSpPr>
            <a:spLocks noChangeArrowheads="1" noChangeShapeType="1" noTextEdit="1"/>
          </p:cNvSpPr>
          <p:nvPr/>
        </p:nvSpPr>
        <p:spPr bwMode="auto">
          <a:xfrm>
            <a:off x="5205604" y="228368"/>
            <a:ext cx="3162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The Dark Ages</a:t>
            </a:r>
          </a:p>
        </p:txBody>
      </p:sp>
    </p:spTree>
    <p:extLst>
      <p:ext uri="{BB962C8B-B14F-4D97-AF65-F5344CB8AC3E}">
        <p14:creationId xmlns:p14="http://schemas.microsoft.com/office/powerpoint/2010/main" val="3558341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59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99FF33"/>
                </a:solidFill>
              </a:rPr>
              <a:t>Lost Empire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5238"/>
            <a:ext cx="8229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◊"/>
            </a:pPr>
            <a:r>
              <a:rPr lang="en-US" altLang="en-US" b="1" dirty="0">
                <a:solidFill>
                  <a:srgbClr val="FFFF00"/>
                </a:solidFill>
              </a:rPr>
              <a:t>When Rome fell knowledge, law,            culture and technology fell with it.</a:t>
            </a:r>
          </a:p>
          <a:p>
            <a:pPr eaLnBrk="1" hangingPunct="1">
              <a:buFont typeface="Arial" panose="020B0604020202020204" pitchFamily="34" charset="0"/>
              <a:buChar char="◊"/>
            </a:pPr>
            <a:r>
              <a:rPr lang="en-US" altLang="en-US" b="1" dirty="0">
                <a:solidFill>
                  <a:srgbClr val="FFFF00"/>
                </a:solidFill>
              </a:rPr>
              <a:t>The army was lost too leaving the people with no protection.</a:t>
            </a:r>
          </a:p>
          <a:p>
            <a:pPr eaLnBrk="1" hangingPunct="1">
              <a:buFont typeface="Arial" panose="020B0604020202020204" pitchFamily="34" charset="0"/>
              <a:buChar char="◊"/>
            </a:pPr>
            <a:r>
              <a:rPr lang="en-US" altLang="en-US" b="1" dirty="0">
                <a:solidFill>
                  <a:srgbClr val="FFFF00"/>
                </a:solidFill>
              </a:rPr>
              <a:t>Europe broke up into a bunch of kingdoms.</a:t>
            </a:r>
          </a:p>
          <a:p>
            <a:pPr eaLnBrk="1" hangingPunct="1">
              <a:buFont typeface="Arial" panose="020B0604020202020204" pitchFamily="34" charset="0"/>
              <a:buChar char="◊"/>
            </a:pPr>
            <a:r>
              <a:rPr lang="en-US" altLang="en-US" b="1" dirty="0">
                <a:solidFill>
                  <a:srgbClr val="FFFF00"/>
                </a:solidFill>
              </a:rPr>
              <a:t>Most  people looked to the Church for leadership.</a:t>
            </a:r>
          </a:p>
        </p:txBody>
      </p:sp>
      <p:pic>
        <p:nvPicPr>
          <p:cNvPr id="412681" name="Picture 9" descr="smart_guy_teaching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98" y="46942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83" name="Picture 11" descr="roman_horse_chariot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98" y="4618038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753498" y="4389438"/>
            <a:ext cx="1828800" cy="1828800"/>
            <a:chOff x="2640" y="3120"/>
            <a:chExt cx="1152" cy="1152"/>
          </a:xfrm>
        </p:grpSpPr>
        <p:sp>
          <p:nvSpPr>
            <p:cNvPr id="17416" name="Oval 13"/>
            <p:cNvSpPr>
              <a:spLocks noChangeArrowheads="1"/>
            </p:cNvSpPr>
            <p:nvPr/>
          </p:nvSpPr>
          <p:spPr bwMode="auto">
            <a:xfrm>
              <a:off x="2640" y="3120"/>
              <a:ext cx="1152" cy="1152"/>
            </a:xfrm>
            <a:prstGeom prst="ellipse">
              <a:avLst/>
            </a:prstGeom>
            <a:noFill/>
            <a:ln w="1206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4000" b="1">
                  <a:solidFill>
                    <a:srgbClr val="FFCC00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4000" b="1">
                  <a:solidFill>
                    <a:srgbClr val="FFCC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4000" b="1">
                  <a:solidFill>
                    <a:srgbClr val="FFCC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4000" b="1">
                  <a:solidFill>
                    <a:srgbClr val="FFCC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4000" b="1">
                  <a:solidFill>
                    <a:srgbClr val="FFCC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 b="1">
                  <a:solidFill>
                    <a:srgbClr val="FFCC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 b="1">
                  <a:solidFill>
                    <a:srgbClr val="FFCC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 b="1">
                  <a:solidFill>
                    <a:srgbClr val="FFCC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4000" b="1">
                  <a:solidFill>
                    <a:srgbClr val="FFCC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cxnSp>
          <p:nvCxnSpPr>
            <p:cNvPr id="17417" name="AutoShape 14"/>
            <p:cNvCxnSpPr>
              <a:cxnSpLocks noChangeShapeType="1"/>
            </p:cNvCxnSpPr>
            <p:nvPr/>
          </p:nvCxnSpPr>
          <p:spPr bwMode="auto">
            <a:xfrm>
              <a:off x="2832" y="3238"/>
              <a:ext cx="814" cy="890"/>
            </a:xfrm>
            <a:prstGeom prst="straightConnector1">
              <a:avLst/>
            </a:prstGeom>
            <a:noFill/>
            <a:ln w="1111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5" name="Picture 2" descr="http://opengameart.org/sites/default/files/spellun-spr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8783" y="6123454"/>
            <a:ext cx="89535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hoto-dictionary.com/photofiles/list/472/852thron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7"/>
          <a:stretch/>
        </p:blipFill>
        <p:spPr bwMode="auto">
          <a:xfrm>
            <a:off x="7255528" y="1219312"/>
            <a:ext cx="1839236" cy="26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theblaze.com/wp-content/uploads/2013/03/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48" y="1062918"/>
            <a:ext cx="1169738" cy="18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photo-dictionary.com/photofiles/list/420/789crow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854">
            <a:off x="7845197" y="963155"/>
            <a:ext cx="787408" cy="5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dressupamerica.com/wp-content/uploads/products_img/6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0634" y="838200"/>
            <a:ext cx="2454569" cy="20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12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2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FF33"/>
                </a:solidFill>
              </a:rPr>
              <a:t>Vocabulary to know: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solidFill>
                  <a:srgbClr val="FF0000"/>
                </a:solidFill>
              </a:rPr>
              <a:t>Excommunication</a:t>
            </a:r>
            <a:r>
              <a:rPr lang="en-US" altLang="en-US" u="sng" dirty="0"/>
              <a:t>-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</a:rPr>
              <a:t>removing someone’s membership to a church. (kick them out!)</a:t>
            </a:r>
          </a:p>
          <a:p>
            <a:pPr eaLnBrk="1" hangingPunct="1"/>
            <a:r>
              <a:rPr lang="en-US" altLang="en-US" u="sng" dirty="0">
                <a:solidFill>
                  <a:srgbClr val="FF0000"/>
                </a:solidFill>
              </a:rPr>
              <a:t>Salvation</a:t>
            </a:r>
            <a:r>
              <a:rPr lang="en-US" altLang="en-US" dirty="0"/>
              <a:t>- </a:t>
            </a:r>
            <a:r>
              <a:rPr lang="en-US" altLang="en-US" dirty="0">
                <a:solidFill>
                  <a:srgbClr val="FFFF00"/>
                </a:solidFill>
              </a:rPr>
              <a:t>the removal of the penalties of sin.</a:t>
            </a:r>
          </a:p>
          <a:p>
            <a:pPr eaLnBrk="1" hangingPunct="1"/>
            <a:r>
              <a:rPr lang="en-US" altLang="en-US" u="sng" dirty="0">
                <a:solidFill>
                  <a:srgbClr val="FF0000"/>
                </a:solidFill>
              </a:rPr>
              <a:t>Cathedral</a:t>
            </a:r>
            <a:r>
              <a:rPr lang="en-US" altLang="en-US" dirty="0"/>
              <a:t>- </a:t>
            </a:r>
            <a:r>
              <a:rPr lang="en-US" altLang="en-US" dirty="0">
                <a:solidFill>
                  <a:srgbClr val="FFFF00"/>
                </a:solidFill>
              </a:rPr>
              <a:t>a large church building</a:t>
            </a:r>
            <a:endParaRPr lang="en-US" altLang="en-US" u="sng" dirty="0">
              <a:solidFill>
                <a:srgbClr val="FFFF00"/>
              </a:solidFill>
            </a:endParaRPr>
          </a:p>
        </p:txBody>
      </p:sp>
      <p:pic>
        <p:nvPicPr>
          <p:cNvPr id="37899" name="MSj0288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749970000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08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8" fill="hold"/>
                                        <p:tgtEl>
                                          <p:spTgt spid="378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9"/>
                </p:tgtEl>
              </p:cMediaNode>
            </p:audio>
          </p:childTnLst>
        </p:cTn>
      </p:par>
    </p:tnLst>
    <p:bldLst>
      <p:bldP spid="378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FF33"/>
                </a:solidFill>
              </a:rPr>
              <a:t>Vocabulary to know: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en-US" sz="36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Excommunication</a:t>
            </a:r>
            <a:r>
              <a:rPr lang="en-US" alt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en-US" sz="3600" b="1" dirty="0">
                <a:solidFill>
                  <a:srgbClr val="FFFF00"/>
                </a:solidFill>
              </a:rPr>
              <a:t>- removing someone’s membership to a church. (kick them out!)</a:t>
            </a:r>
          </a:p>
          <a:p>
            <a:pPr eaLnBrk="1" hangingPunct="1"/>
            <a:r>
              <a:rPr lang="en-US" altLang="en-US" sz="36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Salvation</a:t>
            </a:r>
            <a:r>
              <a:rPr lang="en-US" alt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en-US" sz="3600" b="1" dirty="0">
                <a:solidFill>
                  <a:srgbClr val="FFFF00"/>
                </a:solidFill>
              </a:rPr>
              <a:t>– taking away sin so people can go to Heaven.</a:t>
            </a:r>
          </a:p>
          <a:p>
            <a:pPr eaLnBrk="1" hangingPunct="1"/>
            <a:r>
              <a:rPr lang="en-US" altLang="en-US" sz="3600" b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Cathedral</a:t>
            </a:r>
            <a:r>
              <a:rPr lang="en-US" alt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en-US" sz="3600" b="1" dirty="0">
                <a:solidFill>
                  <a:srgbClr val="FFFF00"/>
                </a:solidFill>
              </a:rPr>
              <a:t>- a large church building</a:t>
            </a:r>
            <a:endParaRPr lang="en-US" altLang="en-US" sz="3600" b="1" u="sng" dirty="0">
              <a:solidFill>
                <a:srgbClr val="FFFF00"/>
              </a:solidFill>
            </a:endParaRPr>
          </a:p>
        </p:txBody>
      </p:sp>
      <p:pic>
        <p:nvPicPr>
          <p:cNvPr id="37899" name="MSj0108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upload.wikimedia.org/wikipedia/commons/7/73/Fra_Angelico_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3" b="100000" l="0" r="100000">
                        <a14:foregroundMark x1="28557" y1="21232" x2="29150" y2="31686"/>
                        <a14:foregroundMark x1="71542" y1="25608" x2="65613" y2="51864"/>
                        <a14:backgroundMark x1="24704" y1="20259" x2="21739" y2="37277"/>
                        <a14:backgroundMark x1="13142" y1="52836" x2="13142" y2="59157"/>
                        <a14:backgroundMark x1="95850" y1="35089" x2="96443" y2="68882"/>
                        <a14:backgroundMark x1="1877" y1="67180" x2="988" y2="67666"/>
                        <a14:backgroundMark x1="75395" y1="24878" x2="64427" y2="10049"/>
                        <a14:backgroundMark x1="23814" y1="32901" x2="24704" y2="40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2303" y="5879323"/>
            <a:ext cx="752435" cy="97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68610" y="6430696"/>
            <a:ext cx="130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St. Benedict</a:t>
            </a:r>
          </a:p>
        </p:txBody>
      </p:sp>
      <p:pic>
        <p:nvPicPr>
          <p:cNvPr id="12" name="Picture 2" descr="http://opengameart.org/sites/default/files/spellun-spri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8783" y="6123454"/>
            <a:ext cx="89535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7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5" fill="hold"/>
                                        <p:tgtEl>
                                          <p:spTgt spid="378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9"/>
                </p:tgtEl>
              </p:cMediaNode>
            </p:audio>
          </p:childTnLst>
        </p:cTn>
      </p:par>
    </p:tnLst>
    <p:bldLst>
      <p:bldP spid="378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307" y="0"/>
            <a:ext cx="8863693" cy="64008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1. What role did the Church play in helping Clovis conquer other Germanic peoples?</a:t>
            </a:r>
          </a:p>
          <a:p>
            <a:r>
              <a:rPr lang="en-US" dirty="0">
                <a:solidFill>
                  <a:srgbClr val="FFFF00"/>
                </a:solidFill>
              </a:rPr>
              <a:t>2. What role did Pope Gregory the Great play in spreading the idea of a vast unified kingdom?</a:t>
            </a:r>
          </a:p>
          <a:p>
            <a:r>
              <a:rPr lang="en-US" dirty="0">
                <a:solidFill>
                  <a:srgbClr val="FFFF00"/>
                </a:solidFill>
              </a:rPr>
              <a:t>3. What was important about Charles Martel’s victory at the Battle of Tours?</a:t>
            </a:r>
          </a:p>
          <a:p>
            <a:r>
              <a:rPr lang="en-US" dirty="0">
                <a:solidFill>
                  <a:srgbClr val="FFFF00"/>
                </a:solidFill>
              </a:rPr>
              <a:t>4. How did Pepin the Short strengthen the Frankish kingdom? </a:t>
            </a:r>
          </a:p>
          <a:p>
            <a:r>
              <a:rPr lang="en-US" dirty="0">
                <a:solidFill>
                  <a:srgbClr val="FFFF00"/>
                </a:solidFill>
              </a:rPr>
              <a:t>5. What was the importance of Charlemagne’s coronation as emperor?</a:t>
            </a:r>
          </a:p>
          <a:p>
            <a:r>
              <a:rPr lang="en-US" dirty="0">
                <a:solidFill>
                  <a:srgbClr val="FFFF00"/>
                </a:solidFill>
              </a:rPr>
              <a:t>6. How did Charlemagne govern his unified    	kingdom?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2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http://www.geographicguide.com/pictures/europe-im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F0F81"/>
              </a:clrFrom>
              <a:clrTo>
                <a:srgbClr val="0F0F81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0"/>
            <a:ext cx="53721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915400" cy="4525963"/>
          </a:xfrm>
        </p:spPr>
        <p:txBody>
          <a:bodyPr/>
          <a:lstStyle/>
          <a:p>
            <a:pPr eaLnBrk="1" hangingPunct="1"/>
            <a:r>
              <a:rPr lang="en-US" altLang="en-US"/>
              <a:t>Europe is       	                          	                       bordered by water.</a:t>
            </a:r>
          </a:p>
          <a:p>
            <a:pPr eaLnBrk="1" hangingPunct="1"/>
            <a:r>
              <a:rPr lang="en-US" altLang="en-US"/>
              <a:t>Highly populated.</a:t>
            </a:r>
          </a:p>
          <a:p>
            <a:pPr eaLnBrk="1" hangingPunct="1"/>
            <a:r>
              <a:rPr lang="en-US" altLang="en-US"/>
              <a:t>1/3 of the land is good for farming. </a:t>
            </a:r>
            <a:r>
              <a:rPr lang="en-US" altLang="en-US">
                <a:solidFill>
                  <a:srgbClr val="99FF33"/>
                </a:solidFill>
              </a:rPr>
              <a:t>(that’s a lot!)</a:t>
            </a:r>
          </a:p>
          <a:p>
            <a:pPr eaLnBrk="1" hangingPunct="1"/>
            <a:r>
              <a:rPr lang="en-US" altLang="en-US"/>
              <a:t>Forests provided plenty of wood (natural resources)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19711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255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South</a:t>
            </a:r>
            <a:r>
              <a:rPr lang="en-US" altLang="en-US" sz="3200"/>
              <a:t>- warm temp, seasonal rain – excellent farming.</a:t>
            </a:r>
          </a:p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North</a:t>
            </a:r>
            <a:r>
              <a:rPr lang="en-US" altLang="en-US" sz="3200"/>
              <a:t> – slightly                                     colder, heavily                                      forested –  lots of                                  natural resources.</a:t>
            </a:r>
          </a:p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Scandinavia</a:t>
            </a:r>
            <a:r>
              <a:rPr lang="en-US" altLang="en-US" sz="3200"/>
              <a:t> – very		                  cold, relied on the                                        ocean for food and resources, very different from the other two.</a:t>
            </a:r>
          </a:p>
        </p:txBody>
      </p:sp>
      <p:sp>
        <p:nvSpPr>
          <p:cNvPr id="409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3 Zones</a:t>
            </a:r>
          </a:p>
        </p:txBody>
      </p:sp>
    </p:spTree>
    <p:extLst>
      <p:ext uri="{BB962C8B-B14F-4D97-AF65-F5344CB8AC3E}">
        <p14:creationId xmlns:p14="http://schemas.microsoft.com/office/powerpoint/2010/main" val="7540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4870</TotalTime>
  <Words>335</Words>
  <Application>Microsoft Office PowerPoint</Application>
  <PresentationFormat>On-screen Show (4:3)</PresentationFormat>
  <Paragraphs>57</Paragraphs>
  <Slides>8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GoticaBastard</vt:lpstr>
      <vt:lpstr>Olde English</vt:lpstr>
      <vt:lpstr>Times New Roman</vt:lpstr>
      <vt:lpstr>Office Theme</vt:lpstr>
      <vt:lpstr> The Dark Ages </vt:lpstr>
      <vt:lpstr>PowerPoint Presentation</vt:lpstr>
      <vt:lpstr>Lost Empire</vt:lpstr>
      <vt:lpstr>Vocabulary to know:</vt:lpstr>
      <vt:lpstr>Vocabulary to know:</vt:lpstr>
      <vt:lpstr>PowerPoint Presentation</vt:lpstr>
      <vt:lpstr>Geography</vt:lpstr>
      <vt:lpstr>3 Zones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roughton</dc:creator>
  <cp:lastModifiedBy>Vladimir Borombozin</cp:lastModifiedBy>
  <cp:revision>141</cp:revision>
  <dcterms:created xsi:type="dcterms:W3CDTF">2015-06-14T20:08:12Z</dcterms:created>
  <dcterms:modified xsi:type="dcterms:W3CDTF">2018-10-26T19:53:47Z</dcterms:modified>
</cp:coreProperties>
</file>